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4"/>
  </p:sldMasterIdLst>
  <p:notesMasterIdLst>
    <p:notesMasterId r:id="rId43"/>
  </p:notesMasterIdLst>
  <p:sldIdLst>
    <p:sldId id="256" r:id="rId5"/>
    <p:sldId id="1276" r:id="rId6"/>
    <p:sldId id="1329" r:id="rId7"/>
    <p:sldId id="1265" r:id="rId8"/>
    <p:sldId id="1308" r:id="rId9"/>
    <p:sldId id="1316" r:id="rId10"/>
    <p:sldId id="1310" r:id="rId11"/>
    <p:sldId id="1311" r:id="rId12"/>
    <p:sldId id="1312" r:id="rId13"/>
    <p:sldId id="1266" r:id="rId14"/>
    <p:sldId id="1264" r:id="rId15"/>
    <p:sldId id="1288" r:id="rId16"/>
    <p:sldId id="1285" r:id="rId17"/>
    <p:sldId id="1274" r:id="rId18"/>
    <p:sldId id="1275" r:id="rId19"/>
    <p:sldId id="1328" r:id="rId20"/>
    <p:sldId id="1318" r:id="rId21"/>
    <p:sldId id="1297" r:id="rId22"/>
    <p:sldId id="1300" r:id="rId23"/>
    <p:sldId id="1301" r:id="rId24"/>
    <p:sldId id="1302" r:id="rId25"/>
    <p:sldId id="1303" r:id="rId26"/>
    <p:sldId id="1309" r:id="rId27"/>
    <p:sldId id="1279" r:id="rId28"/>
    <p:sldId id="1281" r:id="rId29"/>
    <p:sldId id="1327" r:id="rId30"/>
    <p:sldId id="1282" r:id="rId31"/>
    <p:sldId id="1280" r:id="rId32"/>
    <p:sldId id="1283" r:id="rId33"/>
    <p:sldId id="1326" r:id="rId34"/>
    <p:sldId id="1321" r:id="rId35"/>
    <p:sldId id="1299" r:id="rId36"/>
    <p:sldId id="1304" r:id="rId37"/>
    <p:sldId id="1319" r:id="rId38"/>
    <p:sldId id="1320" r:id="rId39"/>
    <p:sldId id="1323" r:id="rId40"/>
    <p:sldId id="1324" r:id="rId41"/>
    <p:sldId id="1325" r:id="rId42"/>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arsayılan Bölüm" id="{F36D8D59-9970-1847-A0F0-7C785D240205}">
          <p14:sldIdLst>
            <p14:sldId id="256"/>
            <p14:sldId id="1276"/>
            <p14:sldId id="1329"/>
            <p14:sldId id="1265"/>
          </p14:sldIdLst>
        </p14:section>
        <p14:section name="Data Gathering" id="{99D786EE-933A-A649-9785-358A445209B6}">
          <p14:sldIdLst>
            <p14:sldId id="1308"/>
          </p14:sldIdLst>
        </p14:section>
        <p14:section name="Module 1: Recommender System" id="{1E842468-6609-E54A-A468-C149D6B7571F}">
          <p14:sldIdLst>
            <p14:sldId id="1316"/>
            <p14:sldId id="1310"/>
            <p14:sldId id="1311"/>
            <p14:sldId id="1312"/>
          </p14:sldIdLst>
        </p14:section>
        <p14:section name="Module 2: Pricing Prediction" id="{53949A6F-F26A-4840-A5EA-037C61FA6DB2}">
          <p14:sldIdLst>
            <p14:sldId id="1266"/>
            <p14:sldId id="1264"/>
            <p14:sldId id="1288"/>
            <p14:sldId id="1285"/>
            <p14:sldId id="1274"/>
            <p14:sldId id="1275"/>
            <p14:sldId id="1328"/>
          </p14:sldIdLst>
        </p14:section>
        <p14:section name="Module 3: Sentiment Analysis  (NLP)" id="{B965654F-D555-DF4A-A4AC-A251C29A206A}">
          <p14:sldIdLst>
            <p14:sldId id="1318"/>
            <p14:sldId id="1297"/>
            <p14:sldId id="1300"/>
            <p14:sldId id="1301"/>
            <p14:sldId id="1302"/>
            <p14:sldId id="1303"/>
          </p14:sldIdLst>
        </p14:section>
        <p14:section name="Evaluation" id="{DCD8C01C-4C62-F442-AC26-B5A540C8E60B}">
          <p14:sldIdLst>
            <p14:sldId id="1309"/>
            <p14:sldId id="1279"/>
          </p14:sldIdLst>
        </p14:section>
        <p14:section name="Appendix" id="{2D3DA59F-16F2-AE46-B824-14FD69B679B2}">
          <p14:sldIdLst>
            <p14:sldId id="1281"/>
            <p14:sldId id="1327"/>
            <p14:sldId id="1282"/>
            <p14:sldId id="1280"/>
            <p14:sldId id="1283"/>
            <p14:sldId id="1326"/>
            <p14:sldId id="1321"/>
            <p14:sldId id="1299"/>
            <p14:sldId id="1304"/>
            <p14:sldId id="1319"/>
            <p14:sldId id="1320"/>
            <p14:sldId id="1323"/>
            <p14:sldId id="1324"/>
            <p14:sldId id="1325"/>
          </p14:sldIdLst>
        </p14:section>
      </p14:sectionLst>
    </p:ext>
    <p:ext uri="{EFAFB233-063F-42B5-8137-9DF3F51BA10A}">
      <p15:sldGuideLst xmlns:p15="http://schemas.microsoft.com/office/powerpoint/2012/main">
        <p15:guide id="1" orient="horz" pos="96" userDrawn="1">
          <p15:clr>
            <a:srgbClr val="A4A3A4"/>
          </p15:clr>
        </p15:guide>
        <p15:guide id="2" pos="3840" userDrawn="1">
          <p15:clr>
            <a:srgbClr val="A4A3A4"/>
          </p15:clr>
        </p15:guide>
        <p15:guide id="3" orient="horz" pos="2160" userDrawn="1">
          <p15:clr>
            <a:srgbClr val="A4A3A4"/>
          </p15:clr>
        </p15:guide>
        <p15:guide id="4" pos="1935"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2B2B922-B752-C32B-D4FA-D027F8461140}" name="Yalcin , Damla" initials="Y,D" userId="S::damla.yalcin@esade.edu::a7be2b01-04d8-4d7e-b38b-b6cf7e87b1e6" providerId="AD"/>
  <p188:author id="{D9F63B51-F0CC-D0CC-D59B-4A46CE6EA819}" name="Stadler , Vincent Philip Maximilian" initials="SM" userId="S::vincent.stadler@esade.edu::f253e787-1766-498c-b597-4f09ba5c991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13648D"/>
    <a:srgbClr val="97AEA0"/>
    <a:srgbClr val="B1CBBD"/>
    <a:srgbClr val="688684"/>
    <a:srgbClr val="FFFFFF"/>
    <a:srgbClr val="CFEBE0"/>
    <a:srgbClr val="2B4958"/>
    <a:srgbClr val="466A74"/>
    <a:srgbClr val="17658E"/>
    <a:srgbClr val="4060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0D442F-C4D6-D64C-896F-DA531416405D}" v="2751" dt="2022-03-16T12:56:07.886"/>
    <p1510:client id="{6044A304-39ED-2947-83A1-EFB63788637B}" v="3149" dt="2022-03-16T12:57:38.873"/>
    <p1510:client id="{64A02D2D-AB8E-4D9A-BE5C-A851D1FA78E6}" v="2" dt="2022-03-16T10:22:21.294"/>
    <p1510:client id="{6B17CE38-7BB6-4840-9100-05FFBBEFDE37}" v="2329" dt="2022-03-16T12:50:35.851"/>
    <p1510:client id="{8F44D993-AEBE-4A86-8A3D-CF5CBDA48879}" v="125" dt="2022-03-15T21:56:17.537"/>
    <p1510:client id="{C53E1651-C711-BB4A-A35A-E9D69F87DE3A}" v="1595" dt="2022-03-16T12:58:45.779"/>
    <p1510:client id="{DA33C81B-32C0-C448-BFC6-BCFCD0EFDDE5}" v="12517" dt="2022-03-16T12:55:53.776"/>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til Yok, Tablo Kılavuz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snapToObjects="1" showGuides="1">
      <p:cViewPr>
        <p:scale>
          <a:sx n="100" d="100"/>
          <a:sy n="100" d="100"/>
        </p:scale>
        <p:origin x="1448" y="528"/>
      </p:cViewPr>
      <p:guideLst>
        <p:guide orient="horz" pos="96"/>
        <p:guide pos="3840"/>
        <p:guide orient="horz" pos="2160"/>
        <p:guide pos="19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hdphoto2.wdp>
</file>

<file path=ppt/media/hdphoto3.wdp>
</file>

<file path=ppt/media/hdphoto4.wdp>
</file>

<file path=ppt/media/image10.svg>
</file>

<file path=ppt/media/image11.png>
</file>

<file path=ppt/media/image12.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6790DE-B9D4-9340-B65F-4280F32D2B1C}" type="datetimeFigureOut">
              <a:rPr lang="tr-TR" smtClean="0"/>
              <a:t>16.03.2022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EEB5E-E297-4E4E-96A6-97BB56E9F435}" type="slidenum">
              <a:rPr lang="tr-TR" smtClean="0"/>
              <a:t>‹N›</a:t>
            </a:fld>
            <a:endParaRPr lang="tr-TR"/>
          </a:p>
        </p:txBody>
      </p:sp>
    </p:spTree>
    <p:extLst>
      <p:ext uri="{BB962C8B-B14F-4D97-AF65-F5344CB8AC3E}">
        <p14:creationId xmlns:p14="http://schemas.microsoft.com/office/powerpoint/2010/main" val="903790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insideairbnb.com/get-the-data.htm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a:t>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tr-TR"/>
              <a:t>- Data: </a:t>
            </a:r>
            <a:r>
              <a:rPr lang="en-US" sz="1200" u="sng" kern="1200">
                <a:solidFill>
                  <a:schemeClr val="tx1"/>
                </a:solidFill>
                <a:effectLst/>
                <a:latin typeface="+mn-lt"/>
                <a:ea typeface="+mn-ea"/>
                <a:cs typeface="+mn-cs"/>
                <a:hlinkClick r:id="rId3"/>
              </a:rPr>
              <a:t>http://insideairbnb.com/get-the-data.html</a:t>
            </a:r>
            <a:r>
              <a:rPr lang="en-US" sz="1200" kern="1200">
                <a:solidFill>
                  <a:schemeClr val="tx1"/>
                </a:solidFill>
                <a:effectLst/>
                <a:latin typeface="+mn-lt"/>
                <a:ea typeface="+mn-ea"/>
                <a:cs typeface="+mn-cs"/>
              </a:rPr>
              <a:t> </a:t>
            </a:r>
            <a:endParaRPr lang="tr-TR" sz="1200" kern="1200">
              <a:solidFill>
                <a:schemeClr val="tx1"/>
              </a:solidFill>
              <a:effectLst/>
              <a:latin typeface="+mn-lt"/>
              <a:ea typeface="+mn-ea"/>
              <a:cs typeface="+mn-cs"/>
            </a:endParaRPr>
          </a:p>
        </p:txBody>
      </p:sp>
      <p:sp>
        <p:nvSpPr>
          <p:cNvPr id="4" name="Slayt Numarası Yer Tutucusu 3"/>
          <p:cNvSpPr>
            <a:spLocks noGrp="1"/>
          </p:cNvSpPr>
          <p:nvPr>
            <p:ph type="sldNum" sz="quarter" idx="5"/>
          </p:nvPr>
        </p:nvSpPr>
        <p:spPr/>
        <p:txBody>
          <a:bodyPr/>
          <a:lstStyle/>
          <a:p>
            <a:fld id="{C0FEEB5E-E297-4E4E-96A6-97BB56E9F435}" type="slidenum">
              <a:rPr lang="tr-TR" smtClean="0"/>
              <a:t>5</a:t>
            </a:fld>
            <a:endParaRPr lang="tr-TR"/>
          </a:p>
        </p:txBody>
      </p:sp>
    </p:spTree>
    <p:extLst>
      <p:ext uri="{BB962C8B-B14F-4D97-AF65-F5344CB8AC3E}">
        <p14:creationId xmlns:p14="http://schemas.microsoft.com/office/powerpoint/2010/main" val="3310543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a:t>Why does South-West London Perform the Best?</a:t>
            </a:r>
          </a:p>
          <a:p>
            <a:pPr marL="171450" indent="-171450">
              <a:buFont typeface="Symbol" pitchFamily="2" charset="2"/>
              <a:buChar char="Þ"/>
            </a:pPr>
            <a:r>
              <a:rPr lang="en-US"/>
              <a:t> Kingston upon Thames, historically a royal borough.</a:t>
            </a:r>
          </a:p>
          <a:p>
            <a:pPr marL="171450" indent="-171450">
              <a:buFont typeface="Symbol" pitchFamily="2" charset="2"/>
              <a:buChar char="Þ"/>
            </a:pPr>
            <a:r>
              <a:rPr lang="en-US"/>
              <a:t> Residential area, ‘more wealthy -&gt; upon Thames’, upstream of the Thames, </a:t>
            </a:r>
          </a:p>
          <a:p>
            <a:pPr marL="171450" indent="-171450">
              <a:buFont typeface="Symbol" pitchFamily="2" charset="2"/>
              <a:buChar char="Þ"/>
            </a:pPr>
            <a:r>
              <a:rPr lang="en-US"/>
              <a:t> around 1h public transport from the city center   +   around 1h public transport from Heathrow Airport</a:t>
            </a:r>
          </a:p>
          <a:p>
            <a:pPr marL="628650" lvl="1" indent="-171450">
              <a:buFont typeface="Symbol" pitchFamily="2" charset="2"/>
              <a:buChar char="Þ"/>
            </a:pPr>
            <a:r>
              <a:rPr lang="en-US"/>
              <a:t> Convenient middle ground.</a:t>
            </a:r>
          </a:p>
          <a:p>
            <a:pPr marL="171450" indent="-171450">
              <a:buFont typeface="Symbol" pitchFamily="2" charset="2"/>
              <a:buChar char="Þ"/>
            </a:pPr>
            <a:endParaRPr lang="en-US"/>
          </a:p>
          <a:p>
            <a:endParaRPr lang="en-US"/>
          </a:p>
          <a:p>
            <a:endParaRPr lang="en-US"/>
          </a:p>
        </p:txBody>
      </p:sp>
      <p:sp>
        <p:nvSpPr>
          <p:cNvPr id="4" name="Slide Number Placeholder 3"/>
          <p:cNvSpPr>
            <a:spLocks noGrp="1"/>
          </p:cNvSpPr>
          <p:nvPr>
            <p:ph type="sldNum" sz="quarter" idx="5"/>
          </p:nvPr>
        </p:nvSpPr>
        <p:spPr/>
        <p:txBody>
          <a:bodyPr/>
          <a:lstStyle/>
          <a:p>
            <a:fld id="{C0FEEB5E-E297-4E4E-96A6-97BB56E9F435}" type="slidenum">
              <a:rPr lang="tr-TR" smtClean="0"/>
              <a:t>21</a:t>
            </a:fld>
            <a:endParaRPr lang="tr-TR"/>
          </a:p>
        </p:txBody>
      </p:sp>
    </p:spTree>
    <p:extLst>
      <p:ext uri="{BB962C8B-B14F-4D97-AF65-F5344CB8AC3E}">
        <p14:creationId xmlns:p14="http://schemas.microsoft.com/office/powerpoint/2010/main" val="3983557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Seems like successful listings have: “buses, downtown, park, spacious” =&gt; i.e. location, location, location</a:t>
            </a:r>
          </a:p>
          <a:p>
            <a:r>
              <a:rPr lang="en-US"/>
              <a:t>Seems like poorly performing listings have: “cold, tube, noise” =&gt; i.e. the listing has poor location, amenities are lackluster</a:t>
            </a:r>
          </a:p>
        </p:txBody>
      </p:sp>
      <p:sp>
        <p:nvSpPr>
          <p:cNvPr id="4" name="Slide Number Placeholder 3"/>
          <p:cNvSpPr>
            <a:spLocks noGrp="1"/>
          </p:cNvSpPr>
          <p:nvPr>
            <p:ph type="sldNum" sz="quarter" idx="5"/>
          </p:nvPr>
        </p:nvSpPr>
        <p:spPr/>
        <p:txBody>
          <a:bodyPr/>
          <a:lstStyle/>
          <a:p>
            <a:fld id="{C0FEEB5E-E297-4E4E-96A6-97BB56E9F435}" type="slidenum">
              <a:rPr lang="tr-TR" smtClean="0"/>
              <a:t>22</a:t>
            </a:fld>
            <a:endParaRPr lang="tr-TR"/>
          </a:p>
        </p:txBody>
      </p:sp>
    </p:spTree>
    <p:extLst>
      <p:ext uri="{BB962C8B-B14F-4D97-AF65-F5344CB8AC3E}">
        <p14:creationId xmlns:p14="http://schemas.microsoft.com/office/powerpoint/2010/main" val="343499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5"/>
          </p:nvPr>
        </p:nvSpPr>
        <p:spPr/>
        <p:txBody>
          <a:bodyPr/>
          <a:lstStyle/>
          <a:p>
            <a:fld id="{C0FEEB5E-E297-4E4E-96A6-97BB56E9F435}" type="slidenum">
              <a:rPr lang="tr-TR" smtClean="0"/>
              <a:t>7</a:t>
            </a:fld>
            <a:endParaRPr lang="tr-TR"/>
          </a:p>
        </p:txBody>
      </p:sp>
    </p:spTree>
    <p:extLst>
      <p:ext uri="{BB962C8B-B14F-4D97-AF65-F5344CB8AC3E}">
        <p14:creationId xmlns:p14="http://schemas.microsoft.com/office/powerpoint/2010/main" val="1809457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5"/>
          </p:nvPr>
        </p:nvSpPr>
        <p:spPr/>
        <p:txBody>
          <a:bodyPr/>
          <a:lstStyle/>
          <a:p>
            <a:fld id="{C0FEEB5E-E297-4E4E-96A6-97BB56E9F435}" type="slidenum">
              <a:rPr lang="tr-TR" smtClean="0"/>
              <a:t>8</a:t>
            </a:fld>
            <a:endParaRPr lang="tr-TR"/>
          </a:p>
        </p:txBody>
      </p:sp>
    </p:spTree>
    <p:extLst>
      <p:ext uri="{BB962C8B-B14F-4D97-AF65-F5344CB8AC3E}">
        <p14:creationId xmlns:p14="http://schemas.microsoft.com/office/powerpoint/2010/main" val="3806103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US"/>
          </a:p>
        </p:txBody>
      </p:sp>
      <p:sp>
        <p:nvSpPr>
          <p:cNvPr id="4" name="Segnaposto numero diapositiva 3"/>
          <p:cNvSpPr>
            <a:spLocks noGrp="1"/>
          </p:cNvSpPr>
          <p:nvPr>
            <p:ph type="sldNum" sz="quarter" idx="5"/>
          </p:nvPr>
        </p:nvSpPr>
        <p:spPr/>
        <p:txBody>
          <a:bodyPr/>
          <a:lstStyle/>
          <a:p>
            <a:fld id="{C0FEEB5E-E297-4E4E-96A6-97BB56E9F435}" type="slidenum">
              <a:rPr lang="tr-TR" smtClean="0"/>
              <a:t>9</a:t>
            </a:fld>
            <a:endParaRPr lang="tr-TR"/>
          </a:p>
        </p:txBody>
      </p:sp>
    </p:spTree>
    <p:extLst>
      <p:ext uri="{BB962C8B-B14F-4D97-AF65-F5344CB8AC3E}">
        <p14:creationId xmlns:p14="http://schemas.microsoft.com/office/powerpoint/2010/main" val="2498987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C0FEEB5E-E297-4E4E-96A6-97BB56E9F435}" type="slidenum">
              <a:rPr lang="tr-TR" smtClean="0"/>
              <a:t>13</a:t>
            </a:fld>
            <a:endParaRPr lang="tr-TR"/>
          </a:p>
        </p:txBody>
      </p:sp>
    </p:spTree>
    <p:extLst>
      <p:ext uri="{BB962C8B-B14F-4D97-AF65-F5344CB8AC3E}">
        <p14:creationId xmlns:p14="http://schemas.microsoft.com/office/powerpoint/2010/main" val="1369741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Sentiment Analysis is a great tool to understand the relative success of a listing, the good points, things to improve.</a:t>
            </a:r>
          </a:p>
          <a:p>
            <a:endParaRPr lang="en-US"/>
          </a:p>
        </p:txBody>
      </p:sp>
      <p:sp>
        <p:nvSpPr>
          <p:cNvPr id="4" name="Slide Number Placeholder 3"/>
          <p:cNvSpPr>
            <a:spLocks noGrp="1"/>
          </p:cNvSpPr>
          <p:nvPr>
            <p:ph type="sldNum" sz="quarter" idx="5"/>
          </p:nvPr>
        </p:nvSpPr>
        <p:spPr/>
        <p:txBody>
          <a:bodyPr/>
          <a:lstStyle/>
          <a:p>
            <a:fld id="{C0FEEB5E-E297-4E4E-96A6-97BB56E9F435}" type="slidenum">
              <a:rPr lang="tr-TR" smtClean="0"/>
              <a:t>17</a:t>
            </a:fld>
            <a:endParaRPr lang="tr-TR"/>
          </a:p>
        </p:txBody>
      </p:sp>
    </p:spTree>
    <p:extLst>
      <p:ext uri="{BB962C8B-B14F-4D97-AF65-F5344CB8AC3E}">
        <p14:creationId xmlns:p14="http://schemas.microsoft.com/office/powerpoint/2010/main" val="33396831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sentiment analysis to be meaningful, text cleaning is required to remove commonly used words such as “a”, or “to”,</a:t>
            </a:r>
          </a:p>
          <a:p>
            <a:r>
              <a:rPr lang="en-US"/>
              <a:t>as well as get the common root of verbs “seeing -&gt; see”.</a:t>
            </a:r>
          </a:p>
          <a:p>
            <a:endParaRPr lang="en-US"/>
          </a:p>
          <a:p>
            <a:endParaRPr lang="en-US"/>
          </a:p>
        </p:txBody>
      </p:sp>
      <p:sp>
        <p:nvSpPr>
          <p:cNvPr id="4" name="Slide Number Placeholder 3"/>
          <p:cNvSpPr>
            <a:spLocks noGrp="1"/>
          </p:cNvSpPr>
          <p:nvPr>
            <p:ph type="sldNum" sz="quarter" idx="5"/>
          </p:nvPr>
        </p:nvSpPr>
        <p:spPr/>
        <p:txBody>
          <a:bodyPr/>
          <a:lstStyle/>
          <a:p>
            <a:fld id="{C0FEEB5E-E297-4E4E-96A6-97BB56E9F435}" type="slidenum">
              <a:rPr lang="tr-TR" smtClean="0"/>
              <a:t>18</a:t>
            </a:fld>
            <a:endParaRPr lang="tr-TR"/>
          </a:p>
        </p:txBody>
      </p:sp>
    </p:spTree>
    <p:extLst>
      <p:ext uri="{BB962C8B-B14F-4D97-AF65-F5344CB8AC3E}">
        <p14:creationId xmlns:p14="http://schemas.microsoft.com/office/powerpoint/2010/main" val="3842501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a:latin typeface="Lato" panose="020F0502020204030203" pitchFamily="34" charset="0"/>
                    <a:ea typeface="Lato" panose="020F0502020204030203" pitchFamily="34" charset="0"/>
                    <a:cs typeface="Lato" panose="020F0502020204030203" pitchFamily="34" charset="0"/>
                  </a:rPr>
                  <a:t>Explain VADER: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a:latin typeface="Lato" panose="020F0502020204030203" pitchFamily="34" charset="0"/>
                    <a:ea typeface="Lato" panose="020F0502020204030203" pitchFamily="34" charset="0"/>
                    <a:cs typeface="Lato" panose="020F0502020204030203" pitchFamily="34" charset="0"/>
                  </a:rPr>
                  <a:t>Reviews polarity scores of neighbourhood range </a:t>
                </a:r>
                <a14:m>
                  <m:oMath xmlns:m="http://schemas.openxmlformats.org/officeDocument/2006/math">
                    <m:r>
                      <a:rPr lang="en-AU" sz="1200" i="1" smtClean="0">
                        <a:latin typeface="Cambria Math" panose="02040503050406030204" pitchFamily="18" charset="0"/>
                        <a:ea typeface="Cambria Math" panose="02040503050406030204" pitchFamily="18" charset="0"/>
                        <a:cs typeface="Lato" panose="020F0502020204030203" pitchFamily="34" charset="0"/>
                      </a:rPr>
                      <m:t>∈</m:t>
                    </m:r>
                  </m:oMath>
                </a14:m>
                <a:r>
                  <a:rPr lang="en-AU" sz="1200">
                    <a:latin typeface="Lato" panose="020F0502020204030203" pitchFamily="34" charset="0"/>
                    <a:ea typeface="Lato" panose="020F0502020204030203" pitchFamily="34" charset="0"/>
                    <a:cs typeface="Lato" panose="020F0502020204030203" pitchFamily="34" charset="0"/>
                  </a:rPr>
                  <a:t> [-1:1].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a:latin typeface="Lato" panose="020F0502020204030203" pitchFamily="34" charset="0"/>
                  <a:ea typeface="Lato" panose="020F0502020204030203" pitchFamily="34" charset="0"/>
                  <a:cs typeface="Lato" panose="020F0502020204030203" pitchFamily="34" charset="0"/>
                </a:endParaRPr>
              </a:p>
              <a:p>
                <a:endParaRPr lang="en-US"/>
              </a:p>
            </p:txBody>
          </p:sp>
        </mc:Choice>
        <mc:Fallback>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a:latin typeface="Lato" panose="020F0502020204030203" pitchFamily="34" charset="0"/>
                    <a:ea typeface="Lato" panose="020F0502020204030203" pitchFamily="34" charset="0"/>
                    <a:cs typeface="Lato" panose="020F0502020204030203" pitchFamily="34" charset="0"/>
                  </a:rPr>
                  <a:t>Explain VADER: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a:latin typeface="Lato" panose="020F0502020204030203" pitchFamily="34" charset="0"/>
                  <a:ea typeface="Lato" panose="020F0502020204030203" pitchFamily="34" charset="0"/>
                  <a:cs typeface="Lato" panose="020F050202020403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a:latin typeface="Lato" panose="020F0502020204030203" pitchFamily="34" charset="0"/>
                    <a:ea typeface="Lato" panose="020F0502020204030203" pitchFamily="34" charset="0"/>
                    <a:cs typeface="Lato" panose="020F0502020204030203" pitchFamily="34" charset="0"/>
                  </a:rPr>
                  <a:t>Reviews polarity scores of neighbourhood range </a:t>
                </a:r>
                <a:r>
                  <a:rPr lang="en-AU" sz="1200" i="0">
                    <a:latin typeface="Cambria Math" panose="02040503050406030204" pitchFamily="18" charset="0"/>
                    <a:ea typeface="Cambria Math" panose="02040503050406030204" pitchFamily="18" charset="0"/>
                    <a:cs typeface="Lato" panose="020F0502020204030203" pitchFamily="34" charset="0"/>
                  </a:rPr>
                  <a:t>∈</a:t>
                </a:r>
                <a:r>
                  <a:rPr lang="en-AU" sz="1200">
                    <a:latin typeface="Lato" panose="020F0502020204030203" pitchFamily="34" charset="0"/>
                    <a:ea typeface="Lato" panose="020F0502020204030203" pitchFamily="34" charset="0"/>
                    <a:cs typeface="Lato" panose="020F0502020204030203" pitchFamily="34" charset="0"/>
                  </a:rPr>
                  <a:t> [-1:1].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a:latin typeface="Lato" panose="020F0502020204030203" pitchFamily="34" charset="0"/>
                  <a:ea typeface="Lato" panose="020F0502020204030203" pitchFamily="34" charset="0"/>
                  <a:cs typeface="Lato" panose="020F0502020204030203" pitchFamily="34" charset="0"/>
                </a:endParaRPr>
              </a:p>
              <a:p>
                <a:endParaRPr lang="en-US"/>
              </a:p>
            </p:txBody>
          </p:sp>
        </mc:Fallback>
      </mc:AlternateContent>
      <p:sp>
        <p:nvSpPr>
          <p:cNvPr id="4" name="Slide Number Placeholder 3"/>
          <p:cNvSpPr>
            <a:spLocks noGrp="1"/>
          </p:cNvSpPr>
          <p:nvPr>
            <p:ph type="sldNum" sz="quarter" idx="5"/>
          </p:nvPr>
        </p:nvSpPr>
        <p:spPr/>
        <p:txBody>
          <a:bodyPr/>
          <a:lstStyle/>
          <a:p>
            <a:fld id="{C0FEEB5E-E297-4E4E-96A6-97BB56E9F435}" type="slidenum">
              <a:rPr lang="tr-TR" smtClean="0"/>
              <a:t>19</a:t>
            </a:fld>
            <a:endParaRPr lang="tr-TR"/>
          </a:p>
        </p:txBody>
      </p:sp>
    </p:spTree>
    <p:extLst>
      <p:ext uri="{BB962C8B-B14F-4D97-AF65-F5344CB8AC3E}">
        <p14:creationId xmlns:p14="http://schemas.microsoft.com/office/powerpoint/2010/main" val="1078611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Polarity score is a metric ….</a:t>
            </a:r>
          </a:p>
          <a:p>
            <a:endParaRPr lang="en-US"/>
          </a:p>
          <a:p>
            <a:endParaRPr lang="en-US"/>
          </a:p>
        </p:txBody>
      </p:sp>
      <p:sp>
        <p:nvSpPr>
          <p:cNvPr id="4" name="Slide Number Placeholder 3"/>
          <p:cNvSpPr>
            <a:spLocks noGrp="1"/>
          </p:cNvSpPr>
          <p:nvPr>
            <p:ph type="sldNum" sz="quarter" idx="5"/>
          </p:nvPr>
        </p:nvSpPr>
        <p:spPr/>
        <p:txBody>
          <a:bodyPr/>
          <a:lstStyle/>
          <a:p>
            <a:fld id="{C0FEEB5E-E297-4E4E-96A6-97BB56E9F435}" type="slidenum">
              <a:rPr lang="tr-TR" smtClean="0"/>
              <a:t>20</a:t>
            </a:fld>
            <a:endParaRPr lang="tr-TR"/>
          </a:p>
        </p:txBody>
      </p:sp>
    </p:spTree>
    <p:extLst>
      <p:ext uri="{BB962C8B-B14F-4D97-AF65-F5344CB8AC3E}">
        <p14:creationId xmlns:p14="http://schemas.microsoft.com/office/powerpoint/2010/main" val="2629590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iapositiva titolo">
    <p:spTree>
      <p:nvGrpSpPr>
        <p:cNvPr id="1" name=""/>
        <p:cNvGrpSpPr/>
        <p:nvPr/>
      </p:nvGrpSpPr>
      <p:grpSpPr>
        <a:xfrm>
          <a:off x="0" y="0"/>
          <a:ext cx="0" cy="0"/>
          <a:chOff x="0" y="0"/>
          <a:chExt cx="0" cy="0"/>
        </a:xfrm>
      </p:grpSpPr>
      <p:sp>
        <p:nvSpPr>
          <p:cNvPr id="12" name="Segnaposto immagine 11">
            <a:extLst>
              <a:ext uri="{FF2B5EF4-FFF2-40B4-BE49-F238E27FC236}">
                <a16:creationId xmlns:a16="http://schemas.microsoft.com/office/drawing/2014/main" id="{F91FF18E-CBAC-2B44-9CA7-3F873C3D5AE7}"/>
              </a:ext>
            </a:extLst>
          </p:cNvPr>
          <p:cNvSpPr>
            <a:spLocks noGrp="1"/>
          </p:cNvSpPr>
          <p:nvPr>
            <p:ph type="pic" sz="quarter" idx="10"/>
          </p:nvPr>
        </p:nvSpPr>
        <p:spPr>
          <a:xfrm>
            <a:off x="0" y="1125538"/>
            <a:ext cx="12192000" cy="50038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endParaRPr lang="en-US"/>
          </a:p>
        </p:txBody>
      </p:sp>
      <p:sp>
        <p:nvSpPr>
          <p:cNvPr id="3" name="Text Placeholder 4">
            <a:extLst>
              <a:ext uri="{FF2B5EF4-FFF2-40B4-BE49-F238E27FC236}">
                <a16:creationId xmlns:a16="http://schemas.microsoft.com/office/drawing/2014/main" id="{E4D76E63-6C21-8043-812D-7D5A9275DA7E}"/>
              </a:ext>
            </a:extLst>
          </p:cNvPr>
          <p:cNvSpPr txBox="1">
            <a:spLocks/>
          </p:cNvSpPr>
          <p:nvPr userDrawn="1"/>
        </p:nvSpPr>
        <p:spPr>
          <a:xfrm>
            <a:off x="1498304" y="533313"/>
            <a:ext cx="10401596" cy="452257"/>
          </a:xfrm>
          <a:prstGeom prst="rect">
            <a:avLst/>
          </a:prstGeom>
        </p:spPr>
        <p:txBody>
          <a:bodyPr lIns="0" tIns="73152" rIns="0" anchor="ctr" anchorCtr="0"/>
          <a:lstStyle>
            <a:lvl1pPr marL="0" indent="0" algn="l" defTabSz="914433" rtl="0" eaLnBrk="1" latinLnBrk="0" hangingPunct="1">
              <a:lnSpc>
                <a:spcPct val="90000"/>
              </a:lnSpc>
              <a:spcBef>
                <a:spcPts val="1000"/>
              </a:spcBef>
              <a:buClr>
                <a:schemeClr val="tx2"/>
              </a:buClr>
              <a:buSzPct val="75000"/>
              <a:buFont typeface="Wingdings" panose="05000000000000000000" pitchFamily="2" charset="2"/>
              <a:buNone/>
              <a:defRPr sz="1800" kern="1200">
                <a:solidFill>
                  <a:schemeClr val="accent4">
                    <a:lumMod val="75000"/>
                  </a:schemeClr>
                </a:solidFill>
                <a:latin typeface="Lato" panose="020F0502020204030203" pitchFamily="34" charset="77"/>
                <a:ea typeface="+mn-ea"/>
                <a:cs typeface="+mn-cs"/>
              </a:defRPr>
            </a:lvl1pPr>
            <a:lvl2pPr marL="457200" indent="0" algn="l" defTabSz="914433" rtl="0" eaLnBrk="1" latinLnBrk="0" hangingPunct="1">
              <a:lnSpc>
                <a:spcPct val="90000"/>
              </a:lnSpc>
              <a:spcBef>
                <a:spcPts val="500"/>
              </a:spcBef>
              <a:buClr>
                <a:schemeClr val="tx2"/>
              </a:buClr>
              <a:buSzPct val="75000"/>
              <a:buFont typeface="Wingdings" panose="05000000000000000000" pitchFamily="2" charset="2"/>
              <a:buNone/>
              <a:defRPr sz="1800" kern="1200">
                <a:solidFill>
                  <a:schemeClr val="bg1"/>
                </a:solidFill>
                <a:latin typeface="+mn-lt"/>
                <a:ea typeface="+mn-ea"/>
                <a:cs typeface="+mn-cs"/>
              </a:defRPr>
            </a:lvl2pPr>
            <a:lvl3pPr marL="914400" indent="0" algn="l" defTabSz="914433" rtl="0" eaLnBrk="1" latinLnBrk="0" hangingPunct="1">
              <a:lnSpc>
                <a:spcPct val="90000"/>
              </a:lnSpc>
              <a:spcBef>
                <a:spcPts val="500"/>
              </a:spcBef>
              <a:buClr>
                <a:schemeClr val="tx2"/>
              </a:buClr>
              <a:buSzPct val="75000"/>
              <a:buFont typeface="Wingdings" panose="05000000000000000000" pitchFamily="2" charset="2"/>
              <a:buNone/>
              <a:defRPr sz="1600" kern="1200">
                <a:solidFill>
                  <a:schemeClr val="bg1"/>
                </a:solidFill>
                <a:latin typeface="+mn-lt"/>
                <a:ea typeface="+mn-ea"/>
                <a:cs typeface="+mn-cs"/>
              </a:defRPr>
            </a:lvl3pPr>
            <a:lvl4pPr marL="1371600" indent="0" algn="l" defTabSz="914433" rtl="0" eaLnBrk="1" latinLnBrk="0" hangingPunct="1">
              <a:lnSpc>
                <a:spcPct val="90000"/>
              </a:lnSpc>
              <a:spcBef>
                <a:spcPts val="500"/>
              </a:spcBef>
              <a:buClr>
                <a:schemeClr val="tx2"/>
              </a:buClr>
              <a:buSzPct val="75000"/>
              <a:buFont typeface="Wingdings" panose="05000000000000000000" pitchFamily="2" charset="2"/>
              <a:buNone/>
              <a:defRPr sz="1400" kern="1200">
                <a:solidFill>
                  <a:schemeClr val="bg1"/>
                </a:solidFill>
                <a:latin typeface="+mn-lt"/>
                <a:ea typeface="+mn-ea"/>
                <a:cs typeface="+mn-cs"/>
              </a:defRPr>
            </a:lvl4pPr>
            <a:lvl5pPr marL="1828800" indent="0" algn="l" defTabSz="914433" rtl="0" eaLnBrk="1" latinLnBrk="0" hangingPunct="1">
              <a:lnSpc>
                <a:spcPct val="90000"/>
              </a:lnSpc>
              <a:spcBef>
                <a:spcPts val="500"/>
              </a:spcBef>
              <a:buClr>
                <a:schemeClr val="tx2"/>
              </a:buClr>
              <a:buSzPct val="75000"/>
              <a:buFont typeface="Wingdings" panose="05000000000000000000" pitchFamily="2" charset="2"/>
              <a:buNone/>
              <a:defRPr sz="1400" kern="1200">
                <a:solidFill>
                  <a:schemeClr val="bg1"/>
                </a:solidFill>
                <a:latin typeface="+mn-lt"/>
                <a:ea typeface="+mn-ea"/>
                <a:cs typeface="+mn-cs"/>
              </a:defRPr>
            </a:lvl5pPr>
            <a:lvl6pPr marL="2514691"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08"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25"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41"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Click to add title</a:t>
            </a:r>
          </a:p>
        </p:txBody>
      </p:sp>
    </p:spTree>
    <p:extLst>
      <p:ext uri="{BB962C8B-B14F-4D97-AF65-F5344CB8AC3E}">
        <p14:creationId xmlns:p14="http://schemas.microsoft.com/office/powerpoint/2010/main" val="231068820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ta Gathering">
    <p:spTree>
      <p:nvGrpSpPr>
        <p:cNvPr id="1" name=""/>
        <p:cNvGrpSpPr/>
        <p:nvPr/>
      </p:nvGrpSpPr>
      <p:grpSpPr>
        <a:xfrm>
          <a:off x="0" y="0"/>
          <a:ext cx="0" cy="0"/>
          <a:chOff x="0" y="0"/>
          <a:chExt cx="0" cy="0"/>
        </a:xfrm>
      </p:grpSpPr>
      <p:sp>
        <p:nvSpPr>
          <p:cNvPr id="9" name="Rectangle: Rounded Corners 37">
            <a:extLst>
              <a:ext uri="{FF2B5EF4-FFF2-40B4-BE49-F238E27FC236}">
                <a16:creationId xmlns:a16="http://schemas.microsoft.com/office/drawing/2014/main" id="{8CCBA307-C15F-654C-A43E-0D2C220E3A5F}"/>
              </a:ext>
            </a:extLst>
          </p:cNvPr>
          <p:cNvSpPr/>
          <p:nvPr userDrawn="1"/>
        </p:nvSpPr>
        <p:spPr bwMode="auto">
          <a:xfrm>
            <a:off x="2709101" y="6511953"/>
            <a:ext cx="1409483" cy="240572"/>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r>
              <a:rPr lang="en-US" sz="900" b="1">
                <a:solidFill>
                  <a:schemeClr val="bg1"/>
                </a:solidFill>
                <a:latin typeface="Lato" panose="020F0502020204030203" pitchFamily="34" charset="77"/>
              </a:rPr>
              <a:t>Data Gathering</a:t>
            </a:r>
            <a:endParaRPr lang="en-IN" sz="900" b="1">
              <a:solidFill>
                <a:schemeClr val="bg1"/>
              </a:solidFill>
              <a:latin typeface="Lato" panose="020F0502020204030203" pitchFamily="34" charset="77"/>
            </a:endParaRPr>
          </a:p>
        </p:txBody>
      </p:sp>
      <p:sp>
        <p:nvSpPr>
          <p:cNvPr id="11" name="Rectangle: Rounded Corners 38">
            <a:extLst>
              <a:ext uri="{FF2B5EF4-FFF2-40B4-BE49-F238E27FC236}">
                <a16:creationId xmlns:a16="http://schemas.microsoft.com/office/drawing/2014/main" id="{E4B4EF5D-3CA1-4E49-9D47-35273C70CC7F}"/>
              </a:ext>
            </a:extLst>
          </p:cNvPr>
          <p:cNvSpPr/>
          <p:nvPr userDrawn="1"/>
        </p:nvSpPr>
        <p:spPr bwMode="auto">
          <a:xfrm>
            <a:off x="4143546" y="6511952"/>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Lato" panose="020F0502020204030203" pitchFamily="34" charset="77"/>
              </a:rPr>
              <a:t>Preprocessing</a:t>
            </a:r>
            <a:endParaRPr kumimoji="0" lang="en-IN" sz="900" b="1" i="0" u="none" strike="noStrike" cap="none" normalizeH="0" baseline="0">
              <a:ln>
                <a:noFill/>
              </a:ln>
              <a:solidFill>
                <a:schemeClr val="bg1"/>
              </a:solidFill>
              <a:effectLst/>
              <a:latin typeface="Lato" panose="020F0502020204030203" pitchFamily="34" charset="77"/>
            </a:endParaRPr>
          </a:p>
        </p:txBody>
      </p:sp>
      <p:sp>
        <p:nvSpPr>
          <p:cNvPr id="12" name="Rectangle: Rounded Corners 39">
            <a:extLst>
              <a:ext uri="{FF2B5EF4-FFF2-40B4-BE49-F238E27FC236}">
                <a16:creationId xmlns:a16="http://schemas.microsoft.com/office/drawing/2014/main" id="{24D8E7C0-927F-4548-8D02-5A85D952D02C}"/>
              </a:ext>
            </a:extLst>
          </p:cNvPr>
          <p:cNvSpPr/>
          <p:nvPr userDrawn="1"/>
        </p:nvSpPr>
        <p:spPr bwMode="auto">
          <a:xfrm>
            <a:off x="5577991" y="6511951"/>
            <a:ext cx="1445444"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8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u="none" strike="noStrike" cap="none" normalizeH="0" baseline="0">
                <a:ln>
                  <a:noFill/>
                </a:ln>
                <a:solidFill>
                  <a:schemeClr val="bg1"/>
                </a:solidFill>
                <a:effectLst/>
                <a:latin typeface="Trebuchet MS" panose="020B0603020202020204" pitchFamily="34" charset="0"/>
              </a:rPr>
              <a:t>Transformation</a:t>
            </a:r>
            <a:endParaRPr kumimoji="0" lang="en-IN" sz="800" b="1" i="0" u="none" strike="noStrike" cap="none" normalizeH="0" baseline="0">
              <a:ln>
                <a:noFill/>
              </a:ln>
              <a:solidFill>
                <a:schemeClr val="bg1"/>
              </a:solidFill>
              <a:effectLst/>
              <a:latin typeface="Trebuchet MS" panose="020B0603020202020204" pitchFamily="34" charset="0"/>
            </a:endParaRPr>
          </a:p>
        </p:txBody>
      </p:sp>
      <p:sp>
        <p:nvSpPr>
          <p:cNvPr id="13" name="Rectangle: Rounded Corners 40">
            <a:extLst>
              <a:ext uri="{FF2B5EF4-FFF2-40B4-BE49-F238E27FC236}">
                <a16:creationId xmlns:a16="http://schemas.microsoft.com/office/drawing/2014/main" id="{21AB6CE3-7672-C144-8551-4BBE5D159BE1}"/>
              </a:ext>
            </a:extLst>
          </p:cNvPr>
          <p:cNvSpPr/>
          <p:nvPr userDrawn="1"/>
        </p:nvSpPr>
        <p:spPr bwMode="auto">
          <a:xfrm>
            <a:off x="7042289" y="6511952"/>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Modelling</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4" name="Rectangle: Rounded Corners 41">
            <a:extLst>
              <a:ext uri="{FF2B5EF4-FFF2-40B4-BE49-F238E27FC236}">
                <a16:creationId xmlns:a16="http://schemas.microsoft.com/office/drawing/2014/main" id="{F7008C0E-A8C8-9647-9D4B-766C64DCAA3C}"/>
              </a:ext>
            </a:extLst>
          </p:cNvPr>
          <p:cNvSpPr/>
          <p:nvPr userDrawn="1"/>
        </p:nvSpPr>
        <p:spPr bwMode="auto">
          <a:xfrm>
            <a:off x="8467307" y="6511951"/>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Deployment</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6" name="Titolo 5">
            <a:extLst>
              <a:ext uri="{FF2B5EF4-FFF2-40B4-BE49-F238E27FC236}">
                <a16:creationId xmlns:a16="http://schemas.microsoft.com/office/drawing/2014/main" id="{CA77D5F9-5AE0-8D41-981A-B382312045E1}"/>
              </a:ext>
            </a:extLst>
          </p:cNvPr>
          <p:cNvSpPr>
            <a:spLocks noGrp="1"/>
          </p:cNvSpPr>
          <p:nvPr>
            <p:ph type="title"/>
          </p:nvPr>
        </p:nvSpPr>
        <p:spPr/>
        <p:txBody>
          <a:bodyPr/>
          <a:lstStyle/>
          <a:p>
            <a:r>
              <a:rPr lang="it-IT"/>
              <a:t>Fare clic per modificare lo stile del titolo dello schema</a:t>
            </a:r>
            <a:endParaRPr lang="en-US"/>
          </a:p>
        </p:txBody>
      </p:sp>
      <p:sp>
        <p:nvSpPr>
          <p:cNvPr id="15" name="Segnaposto contenuto 14">
            <a:extLst>
              <a:ext uri="{FF2B5EF4-FFF2-40B4-BE49-F238E27FC236}">
                <a16:creationId xmlns:a16="http://schemas.microsoft.com/office/drawing/2014/main" id="{A38D7BC2-F9EE-9049-9D46-5D95D80E1DB1}"/>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221348576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processing">
    <p:spTree>
      <p:nvGrpSpPr>
        <p:cNvPr id="1" name=""/>
        <p:cNvGrpSpPr/>
        <p:nvPr/>
      </p:nvGrpSpPr>
      <p:grpSpPr>
        <a:xfrm>
          <a:off x="0" y="0"/>
          <a:ext cx="0" cy="0"/>
          <a:chOff x="0" y="0"/>
          <a:chExt cx="0" cy="0"/>
        </a:xfrm>
      </p:grpSpPr>
      <p:sp>
        <p:nvSpPr>
          <p:cNvPr id="9" name="Rectangle: Rounded Corners 37">
            <a:extLst>
              <a:ext uri="{FF2B5EF4-FFF2-40B4-BE49-F238E27FC236}">
                <a16:creationId xmlns:a16="http://schemas.microsoft.com/office/drawing/2014/main" id="{8CCBA307-C15F-654C-A43E-0D2C220E3A5F}"/>
              </a:ext>
            </a:extLst>
          </p:cNvPr>
          <p:cNvSpPr/>
          <p:nvPr userDrawn="1"/>
        </p:nvSpPr>
        <p:spPr bwMode="auto">
          <a:xfrm>
            <a:off x="2709101" y="6511953"/>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r>
              <a:rPr lang="en-US" sz="900" b="1">
                <a:solidFill>
                  <a:schemeClr val="bg1"/>
                </a:solidFill>
                <a:latin typeface="Lato" panose="020F0502020204030203" pitchFamily="34" charset="77"/>
              </a:rPr>
              <a:t>Data Gathering</a:t>
            </a:r>
            <a:endParaRPr lang="en-IN" sz="900" b="1">
              <a:solidFill>
                <a:schemeClr val="bg1"/>
              </a:solidFill>
              <a:latin typeface="Lato" panose="020F0502020204030203" pitchFamily="34" charset="77"/>
            </a:endParaRPr>
          </a:p>
        </p:txBody>
      </p:sp>
      <p:sp>
        <p:nvSpPr>
          <p:cNvPr id="11" name="Rectangle: Rounded Corners 38">
            <a:extLst>
              <a:ext uri="{FF2B5EF4-FFF2-40B4-BE49-F238E27FC236}">
                <a16:creationId xmlns:a16="http://schemas.microsoft.com/office/drawing/2014/main" id="{E4B4EF5D-3CA1-4E49-9D47-35273C70CC7F}"/>
              </a:ext>
            </a:extLst>
          </p:cNvPr>
          <p:cNvSpPr/>
          <p:nvPr userDrawn="1"/>
        </p:nvSpPr>
        <p:spPr bwMode="auto">
          <a:xfrm>
            <a:off x="4143546" y="6511952"/>
            <a:ext cx="1409483" cy="240572"/>
          </a:xfrm>
          <a:prstGeom prst="roundRect">
            <a:avLst/>
          </a:prstGeom>
          <a:solidFill>
            <a:srgbClr val="1866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Lato" panose="020F0502020204030203" pitchFamily="34" charset="77"/>
              </a:rPr>
              <a:t>Preprocessing</a:t>
            </a:r>
            <a:endParaRPr kumimoji="0" lang="en-IN" sz="900" b="1" i="0" u="none" strike="noStrike" cap="none" normalizeH="0" baseline="0">
              <a:ln>
                <a:noFill/>
              </a:ln>
              <a:solidFill>
                <a:schemeClr val="bg1"/>
              </a:solidFill>
              <a:effectLst/>
              <a:latin typeface="Lato" panose="020F0502020204030203" pitchFamily="34" charset="77"/>
            </a:endParaRPr>
          </a:p>
        </p:txBody>
      </p:sp>
      <p:sp>
        <p:nvSpPr>
          <p:cNvPr id="12" name="Rectangle: Rounded Corners 39">
            <a:extLst>
              <a:ext uri="{FF2B5EF4-FFF2-40B4-BE49-F238E27FC236}">
                <a16:creationId xmlns:a16="http://schemas.microsoft.com/office/drawing/2014/main" id="{24D8E7C0-927F-4548-8D02-5A85D952D02C}"/>
              </a:ext>
            </a:extLst>
          </p:cNvPr>
          <p:cNvSpPr/>
          <p:nvPr userDrawn="1"/>
        </p:nvSpPr>
        <p:spPr bwMode="auto">
          <a:xfrm>
            <a:off x="5577991" y="6511951"/>
            <a:ext cx="1445444"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8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u="none" strike="noStrike" cap="none" normalizeH="0" baseline="0">
                <a:ln>
                  <a:noFill/>
                </a:ln>
                <a:solidFill>
                  <a:schemeClr val="bg1"/>
                </a:solidFill>
                <a:effectLst/>
                <a:latin typeface="Trebuchet MS" panose="020B0603020202020204" pitchFamily="34" charset="0"/>
              </a:rPr>
              <a:t>Transformation</a:t>
            </a:r>
            <a:endParaRPr kumimoji="0" lang="en-IN" sz="800" b="1" i="0" u="none" strike="noStrike" cap="none" normalizeH="0" baseline="0">
              <a:ln>
                <a:noFill/>
              </a:ln>
              <a:solidFill>
                <a:schemeClr val="bg1"/>
              </a:solidFill>
              <a:effectLst/>
              <a:latin typeface="Trebuchet MS" panose="020B0603020202020204" pitchFamily="34" charset="0"/>
            </a:endParaRPr>
          </a:p>
        </p:txBody>
      </p:sp>
      <p:sp>
        <p:nvSpPr>
          <p:cNvPr id="13" name="Rectangle: Rounded Corners 40">
            <a:extLst>
              <a:ext uri="{FF2B5EF4-FFF2-40B4-BE49-F238E27FC236}">
                <a16:creationId xmlns:a16="http://schemas.microsoft.com/office/drawing/2014/main" id="{21AB6CE3-7672-C144-8551-4BBE5D159BE1}"/>
              </a:ext>
            </a:extLst>
          </p:cNvPr>
          <p:cNvSpPr/>
          <p:nvPr userDrawn="1"/>
        </p:nvSpPr>
        <p:spPr bwMode="auto">
          <a:xfrm>
            <a:off x="7042289" y="6511952"/>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Modelling</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4" name="Rectangle: Rounded Corners 41">
            <a:extLst>
              <a:ext uri="{FF2B5EF4-FFF2-40B4-BE49-F238E27FC236}">
                <a16:creationId xmlns:a16="http://schemas.microsoft.com/office/drawing/2014/main" id="{F7008C0E-A8C8-9647-9D4B-766C64DCAA3C}"/>
              </a:ext>
            </a:extLst>
          </p:cNvPr>
          <p:cNvSpPr/>
          <p:nvPr userDrawn="1"/>
        </p:nvSpPr>
        <p:spPr bwMode="auto">
          <a:xfrm>
            <a:off x="8467307" y="6511951"/>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Deployment</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0" name="Titolo 5">
            <a:extLst>
              <a:ext uri="{FF2B5EF4-FFF2-40B4-BE49-F238E27FC236}">
                <a16:creationId xmlns:a16="http://schemas.microsoft.com/office/drawing/2014/main" id="{C8E087E4-0F49-E948-8333-035F33A375E5}"/>
              </a:ext>
            </a:extLst>
          </p:cNvPr>
          <p:cNvSpPr>
            <a:spLocks noGrp="1"/>
          </p:cNvSpPr>
          <p:nvPr>
            <p:ph type="title"/>
          </p:nvPr>
        </p:nvSpPr>
        <p:spPr>
          <a:xfrm>
            <a:off x="1330959" y="545160"/>
            <a:ext cx="10577407" cy="448946"/>
          </a:xfrm>
        </p:spPr>
        <p:txBody>
          <a:bodyPr/>
          <a:lstStyle/>
          <a:p>
            <a:r>
              <a:rPr lang="it-IT"/>
              <a:t>Fare clic per modificare lo stile del titolo dello schema</a:t>
            </a:r>
            <a:endParaRPr lang="en-US"/>
          </a:p>
        </p:txBody>
      </p:sp>
      <p:sp>
        <p:nvSpPr>
          <p:cNvPr id="15" name="Segnaposto contenuto 14">
            <a:extLst>
              <a:ext uri="{FF2B5EF4-FFF2-40B4-BE49-F238E27FC236}">
                <a16:creationId xmlns:a16="http://schemas.microsoft.com/office/drawing/2014/main" id="{C8E08700-9392-1743-96F0-FF4997C2D189}"/>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1582294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ansformation">
    <p:spTree>
      <p:nvGrpSpPr>
        <p:cNvPr id="1" name=""/>
        <p:cNvGrpSpPr/>
        <p:nvPr/>
      </p:nvGrpSpPr>
      <p:grpSpPr>
        <a:xfrm>
          <a:off x="0" y="0"/>
          <a:ext cx="0" cy="0"/>
          <a:chOff x="0" y="0"/>
          <a:chExt cx="0" cy="0"/>
        </a:xfrm>
      </p:grpSpPr>
      <p:sp>
        <p:nvSpPr>
          <p:cNvPr id="9" name="Rectangle: Rounded Corners 37">
            <a:extLst>
              <a:ext uri="{FF2B5EF4-FFF2-40B4-BE49-F238E27FC236}">
                <a16:creationId xmlns:a16="http://schemas.microsoft.com/office/drawing/2014/main" id="{8CCBA307-C15F-654C-A43E-0D2C220E3A5F}"/>
              </a:ext>
            </a:extLst>
          </p:cNvPr>
          <p:cNvSpPr/>
          <p:nvPr userDrawn="1"/>
        </p:nvSpPr>
        <p:spPr bwMode="auto">
          <a:xfrm>
            <a:off x="2709101" y="6511953"/>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r>
              <a:rPr lang="en-US" sz="900" b="1">
                <a:solidFill>
                  <a:schemeClr val="bg1"/>
                </a:solidFill>
                <a:latin typeface="Lato" panose="020F0502020204030203" pitchFamily="34" charset="77"/>
              </a:rPr>
              <a:t>Data Gathering</a:t>
            </a:r>
            <a:endParaRPr lang="en-IN" sz="900" b="1">
              <a:solidFill>
                <a:schemeClr val="bg1"/>
              </a:solidFill>
              <a:latin typeface="Lato" panose="020F0502020204030203" pitchFamily="34" charset="77"/>
            </a:endParaRPr>
          </a:p>
        </p:txBody>
      </p:sp>
      <p:sp>
        <p:nvSpPr>
          <p:cNvPr id="11" name="Rectangle: Rounded Corners 38">
            <a:extLst>
              <a:ext uri="{FF2B5EF4-FFF2-40B4-BE49-F238E27FC236}">
                <a16:creationId xmlns:a16="http://schemas.microsoft.com/office/drawing/2014/main" id="{E4B4EF5D-3CA1-4E49-9D47-35273C70CC7F}"/>
              </a:ext>
            </a:extLst>
          </p:cNvPr>
          <p:cNvSpPr/>
          <p:nvPr userDrawn="1"/>
        </p:nvSpPr>
        <p:spPr bwMode="auto">
          <a:xfrm>
            <a:off x="4143546" y="6511952"/>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Lato" panose="020F0502020204030203" pitchFamily="34" charset="77"/>
              </a:rPr>
              <a:t>Preprocessing</a:t>
            </a:r>
            <a:endParaRPr kumimoji="0" lang="en-IN" sz="900" b="1" i="0" u="none" strike="noStrike" cap="none" normalizeH="0" baseline="0">
              <a:ln>
                <a:noFill/>
              </a:ln>
              <a:solidFill>
                <a:schemeClr val="bg1"/>
              </a:solidFill>
              <a:effectLst/>
              <a:latin typeface="Lato" panose="020F0502020204030203" pitchFamily="34" charset="77"/>
            </a:endParaRPr>
          </a:p>
        </p:txBody>
      </p:sp>
      <p:sp>
        <p:nvSpPr>
          <p:cNvPr id="12" name="Rectangle: Rounded Corners 39">
            <a:extLst>
              <a:ext uri="{FF2B5EF4-FFF2-40B4-BE49-F238E27FC236}">
                <a16:creationId xmlns:a16="http://schemas.microsoft.com/office/drawing/2014/main" id="{24D8E7C0-927F-4548-8D02-5A85D952D02C}"/>
              </a:ext>
            </a:extLst>
          </p:cNvPr>
          <p:cNvSpPr/>
          <p:nvPr userDrawn="1"/>
        </p:nvSpPr>
        <p:spPr bwMode="auto">
          <a:xfrm>
            <a:off x="5577991" y="6511951"/>
            <a:ext cx="1445444" cy="240572"/>
          </a:xfrm>
          <a:prstGeom prst="roundRect">
            <a:avLst/>
          </a:prstGeom>
          <a:solidFill>
            <a:srgbClr val="1866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8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u="none" strike="noStrike" cap="none" normalizeH="0" baseline="0">
                <a:ln>
                  <a:noFill/>
                </a:ln>
                <a:solidFill>
                  <a:schemeClr val="bg1"/>
                </a:solidFill>
                <a:effectLst/>
                <a:latin typeface="Trebuchet MS" panose="020B0603020202020204" pitchFamily="34" charset="0"/>
              </a:rPr>
              <a:t>Transformation</a:t>
            </a:r>
            <a:endParaRPr kumimoji="0" lang="en-IN" sz="800" b="1" i="0" u="none" strike="noStrike" cap="none" normalizeH="0" baseline="0">
              <a:ln>
                <a:noFill/>
              </a:ln>
              <a:solidFill>
                <a:schemeClr val="bg1"/>
              </a:solidFill>
              <a:effectLst/>
              <a:latin typeface="Trebuchet MS" panose="020B0603020202020204" pitchFamily="34" charset="0"/>
            </a:endParaRPr>
          </a:p>
        </p:txBody>
      </p:sp>
      <p:sp>
        <p:nvSpPr>
          <p:cNvPr id="13" name="Rectangle: Rounded Corners 40">
            <a:extLst>
              <a:ext uri="{FF2B5EF4-FFF2-40B4-BE49-F238E27FC236}">
                <a16:creationId xmlns:a16="http://schemas.microsoft.com/office/drawing/2014/main" id="{21AB6CE3-7672-C144-8551-4BBE5D159BE1}"/>
              </a:ext>
            </a:extLst>
          </p:cNvPr>
          <p:cNvSpPr/>
          <p:nvPr userDrawn="1"/>
        </p:nvSpPr>
        <p:spPr bwMode="auto">
          <a:xfrm>
            <a:off x="7042289" y="6511952"/>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Modelling</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4" name="Rectangle: Rounded Corners 41">
            <a:extLst>
              <a:ext uri="{FF2B5EF4-FFF2-40B4-BE49-F238E27FC236}">
                <a16:creationId xmlns:a16="http://schemas.microsoft.com/office/drawing/2014/main" id="{F7008C0E-A8C8-9647-9D4B-766C64DCAA3C}"/>
              </a:ext>
            </a:extLst>
          </p:cNvPr>
          <p:cNvSpPr/>
          <p:nvPr userDrawn="1"/>
        </p:nvSpPr>
        <p:spPr bwMode="auto">
          <a:xfrm>
            <a:off x="8467307" y="6511951"/>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Deployment</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0" name="Titolo 5">
            <a:extLst>
              <a:ext uri="{FF2B5EF4-FFF2-40B4-BE49-F238E27FC236}">
                <a16:creationId xmlns:a16="http://schemas.microsoft.com/office/drawing/2014/main" id="{C508F287-1063-7846-BEE3-4E08D9977229}"/>
              </a:ext>
            </a:extLst>
          </p:cNvPr>
          <p:cNvSpPr>
            <a:spLocks noGrp="1"/>
          </p:cNvSpPr>
          <p:nvPr>
            <p:ph type="title"/>
          </p:nvPr>
        </p:nvSpPr>
        <p:spPr>
          <a:xfrm>
            <a:off x="1330959" y="545160"/>
            <a:ext cx="10577407" cy="448946"/>
          </a:xfrm>
        </p:spPr>
        <p:txBody>
          <a:bodyPr/>
          <a:lstStyle/>
          <a:p>
            <a:r>
              <a:rPr lang="it-IT"/>
              <a:t>Fare clic per modificare lo stile del titolo dello schema</a:t>
            </a:r>
            <a:endParaRPr lang="en-US"/>
          </a:p>
        </p:txBody>
      </p:sp>
      <p:sp>
        <p:nvSpPr>
          <p:cNvPr id="15" name="Segnaposto contenuto 14">
            <a:extLst>
              <a:ext uri="{FF2B5EF4-FFF2-40B4-BE49-F238E27FC236}">
                <a16:creationId xmlns:a16="http://schemas.microsoft.com/office/drawing/2014/main" id="{4B8293DF-71A9-E047-B7DE-6CFD3EF9424F}"/>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1628669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odelling">
    <p:spTree>
      <p:nvGrpSpPr>
        <p:cNvPr id="1" name=""/>
        <p:cNvGrpSpPr/>
        <p:nvPr/>
      </p:nvGrpSpPr>
      <p:grpSpPr>
        <a:xfrm>
          <a:off x="0" y="0"/>
          <a:ext cx="0" cy="0"/>
          <a:chOff x="0" y="0"/>
          <a:chExt cx="0" cy="0"/>
        </a:xfrm>
      </p:grpSpPr>
      <p:sp>
        <p:nvSpPr>
          <p:cNvPr id="9" name="Rectangle: Rounded Corners 37">
            <a:extLst>
              <a:ext uri="{FF2B5EF4-FFF2-40B4-BE49-F238E27FC236}">
                <a16:creationId xmlns:a16="http://schemas.microsoft.com/office/drawing/2014/main" id="{8CCBA307-C15F-654C-A43E-0D2C220E3A5F}"/>
              </a:ext>
            </a:extLst>
          </p:cNvPr>
          <p:cNvSpPr/>
          <p:nvPr userDrawn="1"/>
        </p:nvSpPr>
        <p:spPr bwMode="auto">
          <a:xfrm>
            <a:off x="2709101" y="6511953"/>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r>
              <a:rPr lang="en-US" sz="900" b="1">
                <a:solidFill>
                  <a:schemeClr val="bg1"/>
                </a:solidFill>
                <a:latin typeface="Lato" panose="020F0502020204030203" pitchFamily="34" charset="77"/>
              </a:rPr>
              <a:t>Data Gathering</a:t>
            </a:r>
            <a:endParaRPr lang="en-IN" sz="900" b="1">
              <a:solidFill>
                <a:schemeClr val="bg1"/>
              </a:solidFill>
              <a:latin typeface="Lato" panose="020F0502020204030203" pitchFamily="34" charset="77"/>
            </a:endParaRPr>
          </a:p>
        </p:txBody>
      </p:sp>
      <p:sp>
        <p:nvSpPr>
          <p:cNvPr id="11" name="Rectangle: Rounded Corners 38">
            <a:extLst>
              <a:ext uri="{FF2B5EF4-FFF2-40B4-BE49-F238E27FC236}">
                <a16:creationId xmlns:a16="http://schemas.microsoft.com/office/drawing/2014/main" id="{E4B4EF5D-3CA1-4E49-9D47-35273C70CC7F}"/>
              </a:ext>
            </a:extLst>
          </p:cNvPr>
          <p:cNvSpPr/>
          <p:nvPr userDrawn="1"/>
        </p:nvSpPr>
        <p:spPr bwMode="auto">
          <a:xfrm>
            <a:off x="4143546" y="6511952"/>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Lato" panose="020F0502020204030203" pitchFamily="34" charset="77"/>
              </a:rPr>
              <a:t>Preprocessing</a:t>
            </a:r>
            <a:endParaRPr kumimoji="0" lang="en-IN" sz="900" b="1" i="0" u="none" strike="noStrike" cap="none" normalizeH="0" baseline="0">
              <a:ln>
                <a:noFill/>
              </a:ln>
              <a:solidFill>
                <a:schemeClr val="bg1"/>
              </a:solidFill>
              <a:effectLst/>
              <a:latin typeface="Lato" panose="020F0502020204030203" pitchFamily="34" charset="77"/>
            </a:endParaRPr>
          </a:p>
        </p:txBody>
      </p:sp>
      <p:sp>
        <p:nvSpPr>
          <p:cNvPr id="12" name="Rectangle: Rounded Corners 39">
            <a:extLst>
              <a:ext uri="{FF2B5EF4-FFF2-40B4-BE49-F238E27FC236}">
                <a16:creationId xmlns:a16="http://schemas.microsoft.com/office/drawing/2014/main" id="{24D8E7C0-927F-4548-8D02-5A85D952D02C}"/>
              </a:ext>
            </a:extLst>
          </p:cNvPr>
          <p:cNvSpPr/>
          <p:nvPr userDrawn="1"/>
        </p:nvSpPr>
        <p:spPr bwMode="auto">
          <a:xfrm>
            <a:off x="5577991" y="6511951"/>
            <a:ext cx="1445444"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8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u="none" strike="noStrike" cap="none" normalizeH="0" baseline="0">
                <a:ln>
                  <a:noFill/>
                </a:ln>
                <a:solidFill>
                  <a:schemeClr val="bg1"/>
                </a:solidFill>
                <a:effectLst/>
                <a:latin typeface="Trebuchet MS" panose="020B0603020202020204" pitchFamily="34" charset="0"/>
              </a:rPr>
              <a:t>Transformation</a:t>
            </a:r>
            <a:endParaRPr kumimoji="0" lang="en-IN" sz="800" b="1" i="0" u="none" strike="noStrike" cap="none" normalizeH="0" baseline="0">
              <a:ln>
                <a:noFill/>
              </a:ln>
              <a:solidFill>
                <a:schemeClr val="bg1"/>
              </a:solidFill>
              <a:effectLst/>
              <a:latin typeface="Trebuchet MS" panose="020B0603020202020204" pitchFamily="34" charset="0"/>
            </a:endParaRPr>
          </a:p>
        </p:txBody>
      </p:sp>
      <p:sp>
        <p:nvSpPr>
          <p:cNvPr id="13" name="Rectangle: Rounded Corners 40">
            <a:extLst>
              <a:ext uri="{FF2B5EF4-FFF2-40B4-BE49-F238E27FC236}">
                <a16:creationId xmlns:a16="http://schemas.microsoft.com/office/drawing/2014/main" id="{21AB6CE3-7672-C144-8551-4BBE5D159BE1}"/>
              </a:ext>
            </a:extLst>
          </p:cNvPr>
          <p:cNvSpPr/>
          <p:nvPr userDrawn="1"/>
        </p:nvSpPr>
        <p:spPr bwMode="auto">
          <a:xfrm>
            <a:off x="7042289" y="6511952"/>
            <a:ext cx="1409483" cy="240572"/>
          </a:xfrm>
          <a:prstGeom prst="roundRect">
            <a:avLst/>
          </a:prstGeom>
          <a:solidFill>
            <a:srgbClr val="1866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Modelling</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4" name="Rectangle: Rounded Corners 41">
            <a:extLst>
              <a:ext uri="{FF2B5EF4-FFF2-40B4-BE49-F238E27FC236}">
                <a16:creationId xmlns:a16="http://schemas.microsoft.com/office/drawing/2014/main" id="{F7008C0E-A8C8-9647-9D4B-766C64DCAA3C}"/>
              </a:ext>
            </a:extLst>
          </p:cNvPr>
          <p:cNvSpPr/>
          <p:nvPr userDrawn="1"/>
        </p:nvSpPr>
        <p:spPr bwMode="auto">
          <a:xfrm>
            <a:off x="8467307" y="6511951"/>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Deployment</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0" name="Titolo 5">
            <a:extLst>
              <a:ext uri="{FF2B5EF4-FFF2-40B4-BE49-F238E27FC236}">
                <a16:creationId xmlns:a16="http://schemas.microsoft.com/office/drawing/2014/main" id="{E7E43043-97BD-194C-B9B2-80870F7CA77C}"/>
              </a:ext>
            </a:extLst>
          </p:cNvPr>
          <p:cNvSpPr>
            <a:spLocks noGrp="1"/>
          </p:cNvSpPr>
          <p:nvPr>
            <p:ph type="title"/>
          </p:nvPr>
        </p:nvSpPr>
        <p:spPr>
          <a:xfrm>
            <a:off x="1330959" y="545160"/>
            <a:ext cx="10577407" cy="448946"/>
          </a:xfrm>
        </p:spPr>
        <p:txBody>
          <a:bodyPr/>
          <a:lstStyle/>
          <a:p>
            <a:r>
              <a:rPr lang="it-IT"/>
              <a:t>Fare clic per modificare lo stile del titolo dello schema</a:t>
            </a:r>
            <a:endParaRPr lang="en-US"/>
          </a:p>
        </p:txBody>
      </p:sp>
      <p:sp>
        <p:nvSpPr>
          <p:cNvPr id="15" name="Segnaposto contenuto 14">
            <a:extLst>
              <a:ext uri="{FF2B5EF4-FFF2-40B4-BE49-F238E27FC236}">
                <a16:creationId xmlns:a16="http://schemas.microsoft.com/office/drawing/2014/main" id="{8F4287D0-BCD8-1449-B75D-D91D74ACD753}"/>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314175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ployment">
    <p:spTree>
      <p:nvGrpSpPr>
        <p:cNvPr id="1" name=""/>
        <p:cNvGrpSpPr/>
        <p:nvPr/>
      </p:nvGrpSpPr>
      <p:grpSpPr>
        <a:xfrm>
          <a:off x="0" y="0"/>
          <a:ext cx="0" cy="0"/>
          <a:chOff x="0" y="0"/>
          <a:chExt cx="0" cy="0"/>
        </a:xfrm>
      </p:grpSpPr>
      <p:sp>
        <p:nvSpPr>
          <p:cNvPr id="9" name="Rectangle: Rounded Corners 37">
            <a:extLst>
              <a:ext uri="{FF2B5EF4-FFF2-40B4-BE49-F238E27FC236}">
                <a16:creationId xmlns:a16="http://schemas.microsoft.com/office/drawing/2014/main" id="{8CCBA307-C15F-654C-A43E-0D2C220E3A5F}"/>
              </a:ext>
            </a:extLst>
          </p:cNvPr>
          <p:cNvSpPr/>
          <p:nvPr userDrawn="1"/>
        </p:nvSpPr>
        <p:spPr bwMode="auto">
          <a:xfrm>
            <a:off x="2709101" y="6511953"/>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endParaRPr lang="en-US" sz="900" b="1">
              <a:solidFill>
                <a:schemeClr val="bg1"/>
              </a:solidFill>
              <a:latin typeface="Trebuchet MS" panose="020B0603020202020204" pitchFamily="34" charset="0"/>
            </a:endParaRPr>
          </a:p>
          <a:p>
            <a:pPr algn="ctr" fontAlgn="base">
              <a:spcBef>
                <a:spcPct val="0"/>
              </a:spcBef>
              <a:spcAft>
                <a:spcPct val="0"/>
              </a:spcAft>
            </a:pPr>
            <a:r>
              <a:rPr lang="en-US" sz="900" b="1">
                <a:solidFill>
                  <a:schemeClr val="bg1"/>
                </a:solidFill>
                <a:latin typeface="Lato" panose="020F0502020204030203" pitchFamily="34" charset="77"/>
              </a:rPr>
              <a:t>Data Gathering</a:t>
            </a:r>
            <a:endParaRPr lang="en-IN" sz="900" b="1">
              <a:solidFill>
                <a:schemeClr val="bg1"/>
              </a:solidFill>
              <a:latin typeface="Lato" panose="020F0502020204030203" pitchFamily="34" charset="77"/>
            </a:endParaRPr>
          </a:p>
        </p:txBody>
      </p:sp>
      <p:sp>
        <p:nvSpPr>
          <p:cNvPr id="11" name="Rectangle: Rounded Corners 38">
            <a:extLst>
              <a:ext uri="{FF2B5EF4-FFF2-40B4-BE49-F238E27FC236}">
                <a16:creationId xmlns:a16="http://schemas.microsoft.com/office/drawing/2014/main" id="{E4B4EF5D-3CA1-4E49-9D47-35273C70CC7F}"/>
              </a:ext>
            </a:extLst>
          </p:cNvPr>
          <p:cNvSpPr/>
          <p:nvPr userDrawn="1"/>
        </p:nvSpPr>
        <p:spPr bwMode="auto">
          <a:xfrm>
            <a:off x="4143546" y="6511952"/>
            <a:ext cx="1409483" cy="240572"/>
          </a:xfrm>
          <a:prstGeom prst="roundRect">
            <a:avLst/>
          </a:prstGeom>
          <a:solidFill>
            <a:srgbClr val="7F7F7F"/>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Lato" panose="020F0502020204030203" pitchFamily="34" charset="77"/>
              </a:rPr>
              <a:t>Preprocessing</a:t>
            </a:r>
            <a:endParaRPr kumimoji="0" lang="en-IN" sz="900" b="1" i="0" u="none" strike="noStrike" cap="none" normalizeH="0" baseline="0">
              <a:ln>
                <a:noFill/>
              </a:ln>
              <a:solidFill>
                <a:schemeClr val="bg1"/>
              </a:solidFill>
              <a:effectLst/>
              <a:latin typeface="Lato" panose="020F0502020204030203" pitchFamily="34" charset="77"/>
            </a:endParaRPr>
          </a:p>
        </p:txBody>
      </p:sp>
      <p:sp>
        <p:nvSpPr>
          <p:cNvPr id="12" name="Rectangle: Rounded Corners 39">
            <a:extLst>
              <a:ext uri="{FF2B5EF4-FFF2-40B4-BE49-F238E27FC236}">
                <a16:creationId xmlns:a16="http://schemas.microsoft.com/office/drawing/2014/main" id="{24D8E7C0-927F-4548-8D02-5A85D952D02C}"/>
              </a:ext>
            </a:extLst>
          </p:cNvPr>
          <p:cNvSpPr/>
          <p:nvPr userDrawn="1"/>
        </p:nvSpPr>
        <p:spPr bwMode="auto">
          <a:xfrm>
            <a:off x="5577991" y="6511951"/>
            <a:ext cx="1445444"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8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8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800" b="1" i="0" u="none" strike="noStrike" cap="none" normalizeH="0" baseline="0">
                <a:ln>
                  <a:noFill/>
                </a:ln>
                <a:solidFill>
                  <a:schemeClr val="bg1"/>
                </a:solidFill>
                <a:effectLst/>
                <a:latin typeface="Trebuchet MS" panose="020B0603020202020204" pitchFamily="34" charset="0"/>
              </a:rPr>
              <a:t>Transformation</a:t>
            </a:r>
            <a:endParaRPr kumimoji="0" lang="en-IN" sz="800" b="1" i="0" u="none" strike="noStrike" cap="none" normalizeH="0" baseline="0">
              <a:ln>
                <a:noFill/>
              </a:ln>
              <a:solidFill>
                <a:schemeClr val="bg1"/>
              </a:solidFill>
              <a:effectLst/>
              <a:latin typeface="Trebuchet MS" panose="020B0603020202020204" pitchFamily="34" charset="0"/>
            </a:endParaRPr>
          </a:p>
        </p:txBody>
      </p:sp>
      <p:sp>
        <p:nvSpPr>
          <p:cNvPr id="13" name="Rectangle: Rounded Corners 40">
            <a:extLst>
              <a:ext uri="{FF2B5EF4-FFF2-40B4-BE49-F238E27FC236}">
                <a16:creationId xmlns:a16="http://schemas.microsoft.com/office/drawing/2014/main" id="{21AB6CE3-7672-C144-8551-4BBE5D159BE1}"/>
              </a:ext>
            </a:extLst>
          </p:cNvPr>
          <p:cNvSpPr/>
          <p:nvPr userDrawn="1"/>
        </p:nvSpPr>
        <p:spPr bwMode="auto">
          <a:xfrm>
            <a:off x="7042289" y="6511952"/>
            <a:ext cx="1409483" cy="240572"/>
          </a:xfrm>
          <a:prstGeom prst="roundRect">
            <a:avLst/>
          </a:prstGeom>
          <a:solidFill>
            <a:schemeClr val="bg1">
              <a:lumMod val="50000"/>
            </a:schemeClr>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900" b="1" i="0" u="none" strike="noStrike" cap="none" normalizeH="0" baseline="0">
              <a:ln>
                <a:noFill/>
              </a:ln>
              <a:solidFill>
                <a:schemeClr val="bg1"/>
              </a:solidFill>
              <a:effectLst/>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endParaRPr lang="en-US" sz="900" b="1">
              <a:solidFill>
                <a:schemeClr val="bg1"/>
              </a:solidFill>
              <a:latin typeface="Trebuchet MS" panose="020B0603020202020204" pitchFamily="34"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Modelling</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4" name="Rectangle: Rounded Corners 41">
            <a:extLst>
              <a:ext uri="{FF2B5EF4-FFF2-40B4-BE49-F238E27FC236}">
                <a16:creationId xmlns:a16="http://schemas.microsoft.com/office/drawing/2014/main" id="{F7008C0E-A8C8-9647-9D4B-766C64DCAA3C}"/>
              </a:ext>
            </a:extLst>
          </p:cNvPr>
          <p:cNvSpPr/>
          <p:nvPr userDrawn="1"/>
        </p:nvSpPr>
        <p:spPr bwMode="auto">
          <a:xfrm>
            <a:off x="8467307" y="6511951"/>
            <a:ext cx="1409483" cy="240572"/>
          </a:xfrm>
          <a:prstGeom prst="roundRect">
            <a:avLst/>
          </a:prstGeom>
          <a:solidFill>
            <a:srgbClr val="1866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b="1" i="0" u="none" strike="noStrike" cap="none" normalizeH="0" baseline="0">
                <a:ln>
                  <a:noFill/>
                </a:ln>
                <a:solidFill>
                  <a:schemeClr val="bg1"/>
                </a:solidFill>
                <a:effectLst/>
                <a:latin typeface="Trebuchet MS" panose="020B0603020202020204" pitchFamily="34" charset="0"/>
              </a:rPr>
              <a:t>Deployment</a:t>
            </a:r>
            <a:endParaRPr kumimoji="0" lang="en-IN" sz="900" b="1" i="0" u="none" strike="noStrike" cap="none" normalizeH="0" baseline="0">
              <a:ln>
                <a:noFill/>
              </a:ln>
              <a:solidFill>
                <a:schemeClr val="bg1"/>
              </a:solidFill>
              <a:effectLst/>
              <a:latin typeface="Trebuchet MS" panose="020B0603020202020204" pitchFamily="34" charset="0"/>
            </a:endParaRPr>
          </a:p>
        </p:txBody>
      </p:sp>
      <p:sp>
        <p:nvSpPr>
          <p:cNvPr id="10" name="Titolo 5">
            <a:extLst>
              <a:ext uri="{FF2B5EF4-FFF2-40B4-BE49-F238E27FC236}">
                <a16:creationId xmlns:a16="http://schemas.microsoft.com/office/drawing/2014/main" id="{3AC0C1AA-E3A9-9847-A720-CFCE032F28A1}"/>
              </a:ext>
            </a:extLst>
          </p:cNvPr>
          <p:cNvSpPr>
            <a:spLocks noGrp="1"/>
          </p:cNvSpPr>
          <p:nvPr>
            <p:ph type="title"/>
          </p:nvPr>
        </p:nvSpPr>
        <p:spPr>
          <a:xfrm>
            <a:off x="1330959" y="545160"/>
            <a:ext cx="10577407" cy="448946"/>
          </a:xfrm>
        </p:spPr>
        <p:txBody>
          <a:bodyPr/>
          <a:lstStyle/>
          <a:p>
            <a:r>
              <a:rPr lang="it-IT"/>
              <a:t>Fare clic per modificare lo stile del titolo dello schema</a:t>
            </a:r>
            <a:endParaRPr lang="en-US"/>
          </a:p>
        </p:txBody>
      </p:sp>
      <p:sp>
        <p:nvSpPr>
          <p:cNvPr id="15" name="Segnaposto contenuto 14">
            <a:extLst>
              <a:ext uri="{FF2B5EF4-FFF2-40B4-BE49-F238E27FC236}">
                <a16:creationId xmlns:a16="http://schemas.microsoft.com/office/drawing/2014/main" id="{6BA459E2-B07B-E546-8C2D-3B0C08BED497}"/>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2966810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5" name="Titolo 5">
            <a:extLst>
              <a:ext uri="{FF2B5EF4-FFF2-40B4-BE49-F238E27FC236}">
                <a16:creationId xmlns:a16="http://schemas.microsoft.com/office/drawing/2014/main" id="{3EC42D1A-C531-2F41-975E-0B3410746424}"/>
              </a:ext>
            </a:extLst>
          </p:cNvPr>
          <p:cNvSpPr>
            <a:spLocks noGrp="1"/>
          </p:cNvSpPr>
          <p:nvPr>
            <p:ph type="title"/>
          </p:nvPr>
        </p:nvSpPr>
        <p:spPr>
          <a:xfrm>
            <a:off x="1330959" y="545160"/>
            <a:ext cx="10577407" cy="448946"/>
          </a:xfrm>
        </p:spPr>
        <p:txBody>
          <a:bodyPr/>
          <a:lstStyle/>
          <a:p>
            <a:r>
              <a:rPr lang="it-IT"/>
              <a:t>Fare clic per modificare lo stile del titolo dello schema</a:t>
            </a:r>
            <a:endParaRPr lang="en-US"/>
          </a:p>
        </p:txBody>
      </p:sp>
      <p:sp>
        <p:nvSpPr>
          <p:cNvPr id="6" name="Segnaposto contenuto 14">
            <a:extLst>
              <a:ext uri="{FF2B5EF4-FFF2-40B4-BE49-F238E27FC236}">
                <a16:creationId xmlns:a16="http://schemas.microsoft.com/office/drawing/2014/main" id="{D18A7CC1-3E8D-A048-8E6E-9B4CA6CE6D71}"/>
              </a:ext>
            </a:extLst>
          </p:cNvPr>
          <p:cNvSpPr>
            <a:spLocks noGrp="1"/>
          </p:cNvSpPr>
          <p:nvPr>
            <p:ph sz="quarter" idx="10"/>
          </p:nvPr>
        </p:nvSpPr>
        <p:spPr>
          <a:xfrm>
            <a:off x="263525" y="1196975"/>
            <a:ext cx="11644313" cy="453707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Tree>
    <p:extLst>
      <p:ext uri="{BB962C8B-B14F-4D97-AF65-F5344CB8AC3E}">
        <p14:creationId xmlns:p14="http://schemas.microsoft.com/office/powerpoint/2010/main" val="437480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3564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a:t>Click here to edit subtitle</a:t>
            </a:r>
          </a:p>
        </p:txBody>
      </p:sp>
    </p:spTree>
    <p:extLst>
      <p:ext uri="{BB962C8B-B14F-4D97-AF65-F5344CB8AC3E}">
        <p14:creationId xmlns:p14="http://schemas.microsoft.com/office/powerpoint/2010/main" val="40946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vmlDrawing" Target="../drawings/vmlDrawing1.v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2"/>
            </p:custDataLst>
            <p:extLst>
              <p:ext uri="{D42A27DB-BD31-4B8C-83A1-F6EECF244321}">
                <p14:modId xmlns:p14="http://schemas.microsoft.com/office/powerpoint/2010/main" val="2283376373"/>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spid="_x0000_s1025" name="think-cell Slide" r:id="rId13" imgW="270" imgH="270" progId="TCLayout.ActiveDocument.1">
                  <p:embed/>
                </p:oleObj>
              </mc:Choice>
              <mc:Fallback>
                <p:oleObj name="think-cell Slide" r:id="rId13" imgW="270" imgH="270" progId="TCLayout.ActiveDocument.1">
                  <p:embed/>
                  <p:pic>
                    <p:nvPicPr>
                      <p:cNvPr id="2" name="Object 1" hidden="1"/>
                      <p:cNvPicPr/>
                      <p:nvPr/>
                    </p:nvPicPr>
                    <p:blipFill>
                      <a:blip r:embed="rId14"/>
                      <a:stretch>
                        <a:fillRect/>
                      </a:stretch>
                    </p:blipFill>
                    <p:spPr>
                      <a:xfrm>
                        <a:off x="2118" y="1589"/>
                        <a:ext cx="2116" cy="1587"/>
                      </a:xfrm>
                      <a:prstGeom prst="rect">
                        <a:avLst/>
                      </a:prstGeom>
                    </p:spPr>
                  </p:pic>
                </p:oleObj>
              </mc:Fallback>
            </mc:AlternateContent>
          </a:graphicData>
        </a:graphic>
      </p:graphicFrame>
      <p:sp>
        <p:nvSpPr>
          <p:cNvPr id="7" name="Pentagon 6"/>
          <p:cNvSpPr/>
          <p:nvPr/>
        </p:nvSpPr>
        <p:spPr>
          <a:xfrm rot="10800000">
            <a:off x="1060451" y="536575"/>
            <a:ext cx="10847916" cy="458544"/>
          </a:xfrm>
          <a:custGeom>
            <a:avLst/>
            <a:gdLst>
              <a:gd name="connsiteX0" fmla="*/ 0 w 380595"/>
              <a:gd name="connsiteY0" fmla="*/ 0 h 299687"/>
              <a:gd name="connsiteX1" fmla="*/ 292178 w 380595"/>
              <a:gd name="connsiteY1" fmla="*/ 0 h 299687"/>
              <a:gd name="connsiteX2" fmla="*/ 380595 w 380595"/>
              <a:gd name="connsiteY2" fmla="*/ 149844 h 299687"/>
              <a:gd name="connsiteX3" fmla="*/ 292178 w 380595"/>
              <a:gd name="connsiteY3" fmla="*/ 299687 h 299687"/>
              <a:gd name="connsiteX4" fmla="*/ 0 w 380595"/>
              <a:gd name="connsiteY4" fmla="*/ 299687 h 299687"/>
              <a:gd name="connsiteX5" fmla="*/ 0 w 380595"/>
              <a:gd name="connsiteY5" fmla="*/ 0 h 299687"/>
              <a:gd name="connsiteX0" fmla="*/ 0 w 292178"/>
              <a:gd name="connsiteY0" fmla="*/ 0 h 299687"/>
              <a:gd name="connsiteX1" fmla="*/ 292178 w 292178"/>
              <a:gd name="connsiteY1" fmla="*/ 0 h 299687"/>
              <a:gd name="connsiteX2" fmla="*/ 173161 w 292178"/>
              <a:gd name="connsiteY2" fmla="*/ 132911 h 299687"/>
              <a:gd name="connsiteX3" fmla="*/ 292178 w 292178"/>
              <a:gd name="connsiteY3" fmla="*/ 299687 h 299687"/>
              <a:gd name="connsiteX4" fmla="*/ 0 w 292178"/>
              <a:gd name="connsiteY4" fmla="*/ 299687 h 299687"/>
              <a:gd name="connsiteX5" fmla="*/ 0 w 292178"/>
              <a:gd name="connsiteY5" fmla="*/ 0 h 299687"/>
              <a:gd name="connsiteX0" fmla="*/ 0 w 292178"/>
              <a:gd name="connsiteY0" fmla="*/ 0 h 299687"/>
              <a:gd name="connsiteX1" fmla="*/ 292178 w 292178"/>
              <a:gd name="connsiteY1" fmla="*/ 0 h 299687"/>
              <a:gd name="connsiteX2" fmla="*/ 101194 w 292178"/>
              <a:gd name="connsiteY2" fmla="*/ 132911 h 299687"/>
              <a:gd name="connsiteX3" fmla="*/ 292178 w 292178"/>
              <a:gd name="connsiteY3" fmla="*/ 299687 h 299687"/>
              <a:gd name="connsiteX4" fmla="*/ 0 w 292178"/>
              <a:gd name="connsiteY4" fmla="*/ 299687 h 299687"/>
              <a:gd name="connsiteX5" fmla="*/ 0 w 292178"/>
              <a:gd name="connsiteY5" fmla="*/ 0 h 299687"/>
              <a:gd name="connsiteX0" fmla="*/ 0 w 292178"/>
              <a:gd name="connsiteY0" fmla="*/ 0 h 299687"/>
              <a:gd name="connsiteX1" fmla="*/ 292178 w 292178"/>
              <a:gd name="connsiteY1" fmla="*/ 0 h 299687"/>
              <a:gd name="connsiteX2" fmla="*/ 177394 w 292178"/>
              <a:gd name="connsiteY2" fmla="*/ 137144 h 299687"/>
              <a:gd name="connsiteX3" fmla="*/ 292178 w 292178"/>
              <a:gd name="connsiteY3" fmla="*/ 299687 h 299687"/>
              <a:gd name="connsiteX4" fmla="*/ 0 w 292178"/>
              <a:gd name="connsiteY4" fmla="*/ 299687 h 299687"/>
              <a:gd name="connsiteX5" fmla="*/ 0 w 292178"/>
              <a:gd name="connsiteY5" fmla="*/ 0 h 299687"/>
              <a:gd name="connsiteX0" fmla="*/ 0 w 292178"/>
              <a:gd name="connsiteY0" fmla="*/ 0 h 299687"/>
              <a:gd name="connsiteX1" fmla="*/ 292178 w 292178"/>
              <a:gd name="connsiteY1" fmla="*/ 0 h 299687"/>
              <a:gd name="connsiteX2" fmla="*/ 198561 w 292178"/>
              <a:gd name="connsiteY2" fmla="*/ 154077 h 299687"/>
              <a:gd name="connsiteX3" fmla="*/ 292178 w 292178"/>
              <a:gd name="connsiteY3" fmla="*/ 299687 h 299687"/>
              <a:gd name="connsiteX4" fmla="*/ 0 w 292178"/>
              <a:gd name="connsiteY4" fmla="*/ 299687 h 299687"/>
              <a:gd name="connsiteX5" fmla="*/ 0 w 292178"/>
              <a:gd name="connsiteY5" fmla="*/ 0 h 299687"/>
              <a:gd name="connsiteX0" fmla="*/ 0 w 292178"/>
              <a:gd name="connsiteY0" fmla="*/ 0 h 299687"/>
              <a:gd name="connsiteX1" fmla="*/ 292178 w 292178"/>
              <a:gd name="connsiteY1" fmla="*/ 0 h 299687"/>
              <a:gd name="connsiteX2" fmla="*/ 208086 w 292178"/>
              <a:gd name="connsiteY2" fmla="*/ 147727 h 299687"/>
              <a:gd name="connsiteX3" fmla="*/ 292178 w 292178"/>
              <a:gd name="connsiteY3" fmla="*/ 299687 h 299687"/>
              <a:gd name="connsiteX4" fmla="*/ 0 w 292178"/>
              <a:gd name="connsiteY4" fmla="*/ 299687 h 299687"/>
              <a:gd name="connsiteX5" fmla="*/ 0 w 292178"/>
              <a:gd name="connsiteY5" fmla="*/ 0 h 299687"/>
              <a:gd name="connsiteX0" fmla="*/ 0 w 3530678"/>
              <a:gd name="connsiteY0" fmla="*/ 0 h 302862"/>
              <a:gd name="connsiteX1" fmla="*/ 3530678 w 3530678"/>
              <a:gd name="connsiteY1" fmla="*/ 3175 h 302862"/>
              <a:gd name="connsiteX2" fmla="*/ 3446586 w 3530678"/>
              <a:gd name="connsiteY2" fmla="*/ 150902 h 302862"/>
              <a:gd name="connsiteX3" fmla="*/ 3530678 w 3530678"/>
              <a:gd name="connsiteY3" fmla="*/ 302862 h 302862"/>
              <a:gd name="connsiteX4" fmla="*/ 3238500 w 3530678"/>
              <a:gd name="connsiteY4" fmla="*/ 302862 h 302862"/>
              <a:gd name="connsiteX5" fmla="*/ 0 w 3530678"/>
              <a:gd name="connsiteY5" fmla="*/ 0 h 302862"/>
              <a:gd name="connsiteX0" fmla="*/ 0 w 6950153"/>
              <a:gd name="connsiteY0" fmla="*/ 0 h 299687"/>
              <a:gd name="connsiteX1" fmla="*/ 6950153 w 6950153"/>
              <a:gd name="connsiteY1" fmla="*/ 0 h 299687"/>
              <a:gd name="connsiteX2" fmla="*/ 6866061 w 6950153"/>
              <a:gd name="connsiteY2" fmla="*/ 147727 h 299687"/>
              <a:gd name="connsiteX3" fmla="*/ 6950153 w 6950153"/>
              <a:gd name="connsiteY3" fmla="*/ 299687 h 299687"/>
              <a:gd name="connsiteX4" fmla="*/ 6657975 w 6950153"/>
              <a:gd name="connsiteY4" fmla="*/ 299687 h 299687"/>
              <a:gd name="connsiteX5" fmla="*/ 0 w 6950153"/>
              <a:gd name="connsiteY5" fmla="*/ 0 h 299687"/>
              <a:gd name="connsiteX0" fmla="*/ 0 w 8061403"/>
              <a:gd name="connsiteY0" fmla="*/ 9525 h 299687"/>
              <a:gd name="connsiteX1" fmla="*/ 8061403 w 8061403"/>
              <a:gd name="connsiteY1" fmla="*/ 0 h 299687"/>
              <a:gd name="connsiteX2" fmla="*/ 7977311 w 8061403"/>
              <a:gd name="connsiteY2" fmla="*/ 147727 h 299687"/>
              <a:gd name="connsiteX3" fmla="*/ 8061403 w 8061403"/>
              <a:gd name="connsiteY3" fmla="*/ 299687 h 299687"/>
              <a:gd name="connsiteX4" fmla="*/ 7769225 w 8061403"/>
              <a:gd name="connsiteY4" fmla="*/ 299687 h 299687"/>
              <a:gd name="connsiteX5" fmla="*/ 0 w 8061403"/>
              <a:gd name="connsiteY5" fmla="*/ 9525 h 299687"/>
              <a:gd name="connsiteX0" fmla="*/ 0 w 8061403"/>
              <a:gd name="connsiteY0" fmla="*/ 9525 h 299687"/>
              <a:gd name="connsiteX1" fmla="*/ 8061403 w 8061403"/>
              <a:gd name="connsiteY1" fmla="*/ 0 h 299687"/>
              <a:gd name="connsiteX2" fmla="*/ 7977311 w 8061403"/>
              <a:gd name="connsiteY2" fmla="*/ 147727 h 299687"/>
              <a:gd name="connsiteX3" fmla="*/ 8061403 w 8061403"/>
              <a:gd name="connsiteY3" fmla="*/ 299687 h 299687"/>
              <a:gd name="connsiteX4" fmla="*/ 4216400 w 8061403"/>
              <a:gd name="connsiteY4" fmla="*/ 299687 h 299687"/>
              <a:gd name="connsiteX5" fmla="*/ 0 w 8061403"/>
              <a:gd name="connsiteY5" fmla="*/ 9525 h 299687"/>
              <a:gd name="connsiteX0" fmla="*/ 0 w 8061403"/>
              <a:gd name="connsiteY0" fmla="*/ 9525 h 299687"/>
              <a:gd name="connsiteX1" fmla="*/ 8061403 w 8061403"/>
              <a:gd name="connsiteY1" fmla="*/ 0 h 299687"/>
              <a:gd name="connsiteX2" fmla="*/ 7977311 w 8061403"/>
              <a:gd name="connsiteY2" fmla="*/ 147727 h 299687"/>
              <a:gd name="connsiteX3" fmla="*/ 8061403 w 8061403"/>
              <a:gd name="connsiteY3" fmla="*/ 299687 h 299687"/>
              <a:gd name="connsiteX4" fmla="*/ 1616075 w 8061403"/>
              <a:gd name="connsiteY4" fmla="*/ 296512 h 299687"/>
              <a:gd name="connsiteX5" fmla="*/ 0 w 8061403"/>
              <a:gd name="connsiteY5" fmla="*/ 9525 h 299687"/>
              <a:gd name="connsiteX0" fmla="*/ 3175 w 8064578"/>
              <a:gd name="connsiteY0" fmla="*/ 9525 h 299687"/>
              <a:gd name="connsiteX1" fmla="*/ 8064578 w 8064578"/>
              <a:gd name="connsiteY1" fmla="*/ 0 h 299687"/>
              <a:gd name="connsiteX2" fmla="*/ 7980486 w 8064578"/>
              <a:gd name="connsiteY2" fmla="*/ 147727 h 299687"/>
              <a:gd name="connsiteX3" fmla="*/ 8064578 w 8064578"/>
              <a:gd name="connsiteY3" fmla="*/ 299687 h 299687"/>
              <a:gd name="connsiteX4" fmla="*/ 0 w 8064578"/>
              <a:gd name="connsiteY4" fmla="*/ 296512 h 299687"/>
              <a:gd name="connsiteX5" fmla="*/ 3175 w 8064578"/>
              <a:gd name="connsiteY5" fmla="*/ 9525 h 299687"/>
              <a:gd name="connsiteX0" fmla="*/ 3175 w 8064578"/>
              <a:gd name="connsiteY0" fmla="*/ 9525 h 299687"/>
              <a:gd name="connsiteX1" fmla="*/ 8064578 w 8064578"/>
              <a:gd name="connsiteY1" fmla="*/ 0 h 299687"/>
              <a:gd name="connsiteX2" fmla="*/ 7920690 w 8064578"/>
              <a:gd name="connsiteY2" fmla="*/ 145701 h 299687"/>
              <a:gd name="connsiteX3" fmla="*/ 8064578 w 8064578"/>
              <a:gd name="connsiteY3" fmla="*/ 299687 h 299687"/>
              <a:gd name="connsiteX4" fmla="*/ 0 w 8064578"/>
              <a:gd name="connsiteY4" fmla="*/ 296512 h 299687"/>
              <a:gd name="connsiteX5" fmla="*/ 3175 w 8064578"/>
              <a:gd name="connsiteY5" fmla="*/ 9525 h 299687"/>
              <a:gd name="connsiteX0" fmla="*/ 3175 w 8064578"/>
              <a:gd name="connsiteY0" fmla="*/ 9525 h 299687"/>
              <a:gd name="connsiteX1" fmla="*/ 8064578 w 8064578"/>
              <a:gd name="connsiteY1" fmla="*/ 0 h 299687"/>
              <a:gd name="connsiteX2" fmla="*/ 7930132 w 8064578"/>
              <a:gd name="connsiteY2" fmla="*/ 147782 h 299687"/>
              <a:gd name="connsiteX3" fmla="*/ 8064578 w 8064578"/>
              <a:gd name="connsiteY3" fmla="*/ 299687 h 299687"/>
              <a:gd name="connsiteX4" fmla="*/ 0 w 8064578"/>
              <a:gd name="connsiteY4" fmla="*/ 296512 h 299687"/>
              <a:gd name="connsiteX5" fmla="*/ 3175 w 8064578"/>
              <a:gd name="connsiteY5" fmla="*/ 9525 h 299687"/>
              <a:gd name="connsiteX0" fmla="*/ 308 w 8064858"/>
              <a:gd name="connsiteY0" fmla="*/ 1200 h 299687"/>
              <a:gd name="connsiteX1" fmla="*/ 8064858 w 8064858"/>
              <a:gd name="connsiteY1" fmla="*/ 0 h 299687"/>
              <a:gd name="connsiteX2" fmla="*/ 7930412 w 8064858"/>
              <a:gd name="connsiteY2" fmla="*/ 147782 h 299687"/>
              <a:gd name="connsiteX3" fmla="*/ 8064858 w 8064858"/>
              <a:gd name="connsiteY3" fmla="*/ 299687 h 299687"/>
              <a:gd name="connsiteX4" fmla="*/ 280 w 8064858"/>
              <a:gd name="connsiteY4" fmla="*/ 296512 h 299687"/>
              <a:gd name="connsiteX5" fmla="*/ 308 w 8064858"/>
              <a:gd name="connsiteY5" fmla="*/ 1200 h 299687"/>
              <a:gd name="connsiteX0" fmla="*/ 308 w 8064858"/>
              <a:gd name="connsiteY0" fmla="*/ 0 h 300568"/>
              <a:gd name="connsiteX1" fmla="*/ 8064858 w 8064858"/>
              <a:gd name="connsiteY1" fmla="*/ 881 h 300568"/>
              <a:gd name="connsiteX2" fmla="*/ 7930412 w 8064858"/>
              <a:gd name="connsiteY2" fmla="*/ 148663 h 300568"/>
              <a:gd name="connsiteX3" fmla="*/ 8064858 w 8064858"/>
              <a:gd name="connsiteY3" fmla="*/ 300568 h 300568"/>
              <a:gd name="connsiteX4" fmla="*/ 280 w 8064858"/>
              <a:gd name="connsiteY4" fmla="*/ 297393 h 300568"/>
              <a:gd name="connsiteX5" fmla="*/ 308 w 8064858"/>
              <a:gd name="connsiteY5" fmla="*/ 0 h 300568"/>
              <a:gd name="connsiteX0" fmla="*/ 28 w 8064578"/>
              <a:gd name="connsiteY0" fmla="*/ 0 h 300568"/>
              <a:gd name="connsiteX1" fmla="*/ 8064578 w 8064578"/>
              <a:gd name="connsiteY1" fmla="*/ 881 h 300568"/>
              <a:gd name="connsiteX2" fmla="*/ 7930132 w 8064578"/>
              <a:gd name="connsiteY2" fmla="*/ 148663 h 300568"/>
              <a:gd name="connsiteX3" fmla="*/ 8064578 w 8064578"/>
              <a:gd name="connsiteY3" fmla="*/ 300568 h 300568"/>
              <a:gd name="connsiteX4" fmla="*/ 0 w 8064578"/>
              <a:gd name="connsiteY4" fmla="*/ 297393 h 300568"/>
              <a:gd name="connsiteX5" fmla="*/ 28 w 8064578"/>
              <a:gd name="connsiteY5" fmla="*/ 0 h 300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64578" h="300568">
                <a:moveTo>
                  <a:pt x="28" y="0"/>
                </a:moveTo>
                <a:cubicBezTo>
                  <a:pt x="-2061" y="71"/>
                  <a:pt x="5376395" y="587"/>
                  <a:pt x="8064578" y="881"/>
                </a:cubicBezTo>
                <a:lnTo>
                  <a:pt x="7930132" y="148663"/>
                </a:lnTo>
                <a:lnTo>
                  <a:pt x="8064578" y="300568"/>
                </a:lnTo>
                <a:lnTo>
                  <a:pt x="0" y="297393"/>
                </a:lnTo>
                <a:cubicBezTo>
                  <a:pt x="1058" y="201731"/>
                  <a:pt x="2117" y="-71"/>
                  <a:pt x="28"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78307"/>
              </a:solidFill>
            </a:endParaRPr>
          </a:p>
        </p:txBody>
      </p:sp>
      <p:sp>
        <p:nvSpPr>
          <p:cNvPr id="8" name="Pentagon 7"/>
          <p:cNvSpPr/>
          <p:nvPr/>
        </p:nvSpPr>
        <p:spPr>
          <a:xfrm>
            <a:off x="306918" y="536779"/>
            <a:ext cx="751353" cy="457327"/>
          </a:xfrm>
          <a:prstGeom prst="homePlate">
            <a:avLst>
              <a:gd name="adj" fmla="val 2950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582C83"/>
              </a:solidFill>
            </a:endParaRPr>
          </a:p>
        </p:txBody>
      </p:sp>
      <p:sp>
        <p:nvSpPr>
          <p:cNvPr id="10" name="TextBox 9"/>
          <p:cNvSpPr txBox="1"/>
          <p:nvPr userDrawn="1"/>
        </p:nvSpPr>
        <p:spPr>
          <a:xfrm>
            <a:off x="290286" y="6510664"/>
            <a:ext cx="198772" cy="216662"/>
          </a:xfrm>
          <a:prstGeom prst="rect">
            <a:avLst/>
          </a:prstGeom>
          <a:noFill/>
        </p:spPr>
        <p:txBody>
          <a:bodyPr wrap="none" lIns="0" tIns="0" rIns="0" rtlCol="0" anchor="b" anchorCtr="0">
            <a:spAutoFit/>
          </a:bodyPr>
          <a:lstStyle/>
          <a:p>
            <a:fld id="{C8CFF8B2-3062-4956-8F7E-2692EB0DD618}" type="slidenum">
              <a:rPr lang="en-US" sz="1108" smtClean="0">
                <a:solidFill>
                  <a:srgbClr val="000000"/>
                </a:solidFill>
              </a:rPr>
              <a:pPr/>
              <a:t>‹N›</a:t>
            </a:fld>
            <a:endParaRPr lang="en-US" sz="1662">
              <a:solidFill>
                <a:srgbClr val="000000"/>
              </a:solidFill>
            </a:endParaRPr>
          </a:p>
        </p:txBody>
      </p:sp>
      <p:pic>
        <p:nvPicPr>
          <p:cNvPr id="4" name="Immagine 3">
            <a:extLst>
              <a:ext uri="{FF2B5EF4-FFF2-40B4-BE49-F238E27FC236}">
                <a16:creationId xmlns:a16="http://schemas.microsoft.com/office/drawing/2014/main" id="{0DBF991A-88C5-4E42-8519-5F5A1EB2DC3A}"/>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9269" y="6039053"/>
            <a:ext cx="1378935" cy="943221"/>
          </a:xfrm>
          <a:prstGeom prst="rect">
            <a:avLst/>
          </a:prstGeom>
        </p:spPr>
      </p:pic>
      <p:sp>
        <p:nvSpPr>
          <p:cNvPr id="3" name="Segnaposto testo 2">
            <a:extLst>
              <a:ext uri="{FF2B5EF4-FFF2-40B4-BE49-F238E27FC236}">
                <a16:creationId xmlns:a16="http://schemas.microsoft.com/office/drawing/2014/main" id="{B979EEB4-C3F7-8849-ADF3-67343DA90756}"/>
              </a:ext>
            </a:extLst>
          </p:cNvPr>
          <p:cNvSpPr>
            <a:spLocks noGrp="1"/>
          </p:cNvSpPr>
          <p:nvPr>
            <p:ph type="body" idx="1"/>
          </p:nvPr>
        </p:nvSpPr>
        <p:spPr>
          <a:xfrm>
            <a:off x="263524" y="1231798"/>
            <a:ext cx="11644841" cy="4502251"/>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Segnaposto titolo 4">
            <a:extLst>
              <a:ext uri="{FF2B5EF4-FFF2-40B4-BE49-F238E27FC236}">
                <a16:creationId xmlns:a16="http://schemas.microsoft.com/office/drawing/2014/main" id="{6C6838CA-395E-1F43-BAB0-289863544DBF}"/>
              </a:ext>
            </a:extLst>
          </p:cNvPr>
          <p:cNvSpPr>
            <a:spLocks noGrp="1"/>
          </p:cNvSpPr>
          <p:nvPr>
            <p:ph type="title"/>
          </p:nvPr>
        </p:nvSpPr>
        <p:spPr>
          <a:xfrm>
            <a:off x="1330959" y="545160"/>
            <a:ext cx="10577407" cy="448946"/>
          </a:xfrm>
          <a:prstGeom prst="rect">
            <a:avLst/>
          </a:prstGeom>
        </p:spPr>
        <p:txBody>
          <a:bodyPr vert="horz" lIns="91440" tIns="45720" rIns="91440" bIns="45720" rtlCol="0" anchor="ctr">
            <a:normAutofit/>
          </a:bodyPr>
          <a:lstStyle/>
          <a:p>
            <a:r>
              <a:rPr lang="it-IT"/>
              <a:t>Fare clic per modificare lo stile del titolo dello schema</a:t>
            </a:r>
            <a:endParaRPr lang="en-US"/>
          </a:p>
        </p:txBody>
      </p:sp>
    </p:spTree>
    <p:extLst>
      <p:ext uri="{BB962C8B-B14F-4D97-AF65-F5344CB8AC3E}">
        <p14:creationId xmlns:p14="http://schemas.microsoft.com/office/powerpoint/2010/main" val="92441009"/>
      </p:ext>
    </p:extLst>
  </p:cSld>
  <p:clrMap bg1="lt1" tx1="dk1" bg2="lt2" tx2="dk2" accent1="accent1" accent2="accent2" accent3="accent3" accent4="accent4" accent5="accent5" accent6="accent6" hlink="hlink" folHlink="folHlink"/>
  <p:sldLayoutIdLst>
    <p:sldLayoutId id="2147483658" r:id="rId1"/>
    <p:sldLayoutId id="2147483657" r:id="rId2"/>
    <p:sldLayoutId id="2147483659" r:id="rId3"/>
    <p:sldLayoutId id="2147483660" r:id="rId4"/>
    <p:sldLayoutId id="2147483661" r:id="rId5"/>
    <p:sldLayoutId id="2147483662" r:id="rId6"/>
    <p:sldLayoutId id="2147483663" r:id="rId7"/>
    <p:sldLayoutId id="2147483664" r:id="rId8"/>
    <p:sldLayoutId id="2147483666" r:id="rId9"/>
  </p:sldLayoutIdLst>
  <p:hf sldNum="0" hdr="0" ftr="0" dt="0"/>
  <p:txStyles>
    <p:title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p:titleStyle>
    <p:bodyStyle>
      <a:lvl1pPr marL="182887" indent="-182887" algn="l" defTabSz="914433" rtl="0" eaLnBrk="1" latinLnBrk="0" hangingPunct="1">
        <a:lnSpc>
          <a:spcPct val="90000"/>
        </a:lnSpc>
        <a:spcBef>
          <a:spcPts val="1000"/>
        </a:spcBef>
        <a:buClr>
          <a:schemeClr val="tx2"/>
        </a:buClr>
        <a:buSzPct val="75000"/>
        <a:buFont typeface="Wingdings" panose="05000000000000000000" pitchFamily="2" charset="2"/>
        <a:buChar char="§"/>
        <a:defRPr sz="1800" kern="1200">
          <a:solidFill>
            <a:schemeClr val="tx2"/>
          </a:solidFill>
          <a:latin typeface="Lato" panose="020F0502020204030203" pitchFamily="34" charset="77"/>
          <a:ea typeface="+mn-ea"/>
          <a:cs typeface="+mn-cs"/>
        </a:defRPr>
      </a:lvl1pPr>
      <a:lvl2pPr marL="685825" indent="-228608" algn="l" defTabSz="914433" rtl="0" eaLnBrk="1" latinLnBrk="0" hangingPunct="1">
        <a:lnSpc>
          <a:spcPct val="90000"/>
        </a:lnSpc>
        <a:spcBef>
          <a:spcPts val="500"/>
        </a:spcBef>
        <a:buClr>
          <a:schemeClr val="tx2"/>
        </a:buClr>
        <a:buSzPct val="75000"/>
        <a:buFont typeface="Wingdings" panose="05000000000000000000" pitchFamily="2" charset="2"/>
        <a:buChar char="§"/>
        <a:defRPr sz="1800" kern="1200">
          <a:solidFill>
            <a:schemeClr val="tx1"/>
          </a:solidFill>
          <a:latin typeface="Lato" panose="020F0502020204030203" pitchFamily="34" charset="77"/>
          <a:ea typeface="+mn-ea"/>
          <a:cs typeface="+mn-cs"/>
        </a:defRPr>
      </a:lvl2pPr>
      <a:lvl3pPr marL="1143041" indent="-228608" algn="l" defTabSz="914433" rtl="0" eaLnBrk="1" latinLnBrk="0" hangingPunct="1">
        <a:lnSpc>
          <a:spcPct val="90000"/>
        </a:lnSpc>
        <a:spcBef>
          <a:spcPts val="500"/>
        </a:spcBef>
        <a:buClr>
          <a:schemeClr val="tx2"/>
        </a:buClr>
        <a:buSzPct val="75000"/>
        <a:buFont typeface="Wingdings" panose="05000000000000000000" pitchFamily="2" charset="2"/>
        <a:buChar char="§"/>
        <a:defRPr sz="1600" kern="1200">
          <a:solidFill>
            <a:schemeClr val="tx1"/>
          </a:solidFill>
          <a:latin typeface="Lato" panose="020F0502020204030203" pitchFamily="34" charset="77"/>
          <a:ea typeface="+mn-ea"/>
          <a:cs typeface="+mn-cs"/>
        </a:defRPr>
      </a:lvl3pPr>
      <a:lvl4pPr marL="1600258" indent="-228608" algn="l" defTabSz="914433" rtl="0" eaLnBrk="1" latinLnBrk="0" hangingPunct="1">
        <a:lnSpc>
          <a:spcPct val="90000"/>
        </a:lnSpc>
        <a:spcBef>
          <a:spcPts val="500"/>
        </a:spcBef>
        <a:buClr>
          <a:schemeClr val="tx2"/>
        </a:buClr>
        <a:buSzPct val="75000"/>
        <a:buFont typeface="Wingdings" panose="05000000000000000000" pitchFamily="2" charset="2"/>
        <a:buChar char="§"/>
        <a:defRPr sz="1400" kern="1200">
          <a:solidFill>
            <a:schemeClr val="tx1"/>
          </a:solidFill>
          <a:latin typeface="Lato" panose="020F0502020204030203" pitchFamily="34" charset="77"/>
          <a:ea typeface="+mn-ea"/>
          <a:cs typeface="+mn-cs"/>
        </a:defRPr>
      </a:lvl4pPr>
      <a:lvl5pPr marL="2057475" indent="-228608" algn="l" defTabSz="914433" rtl="0" eaLnBrk="1" latinLnBrk="0" hangingPunct="1">
        <a:lnSpc>
          <a:spcPct val="90000"/>
        </a:lnSpc>
        <a:spcBef>
          <a:spcPts val="500"/>
        </a:spcBef>
        <a:buClr>
          <a:schemeClr val="tx2"/>
        </a:buClr>
        <a:buSzPct val="75000"/>
        <a:buFont typeface="Wingdings" panose="05000000000000000000" pitchFamily="2" charset="2"/>
        <a:buChar char="§"/>
        <a:defRPr sz="1400" kern="1200">
          <a:solidFill>
            <a:schemeClr val="tx1"/>
          </a:solidFill>
          <a:latin typeface="Lato" panose="020F0502020204030203" pitchFamily="34" charset="77"/>
          <a:ea typeface="+mn-ea"/>
          <a:cs typeface="+mn-cs"/>
        </a:defRPr>
      </a:lvl5pPr>
      <a:lvl6pPr marL="2514691"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08"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25"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41" indent="-228608" algn="l" defTabSz="91443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33" rtl="0" eaLnBrk="1" latinLnBrk="0" hangingPunct="1">
        <a:defRPr sz="1800" kern="1200">
          <a:solidFill>
            <a:schemeClr val="tx1"/>
          </a:solidFill>
          <a:latin typeface="+mn-lt"/>
          <a:ea typeface="+mn-ea"/>
          <a:cs typeface="+mn-cs"/>
        </a:defRPr>
      </a:lvl1pPr>
      <a:lvl2pPr marL="457217" algn="l" defTabSz="914433" rtl="0" eaLnBrk="1" latinLnBrk="0" hangingPunct="1">
        <a:defRPr sz="1800" kern="1200">
          <a:solidFill>
            <a:schemeClr val="tx1"/>
          </a:solidFill>
          <a:latin typeface="+mn-lt"/>
          <a:ea typeface="+mn-ea"/>
          <a:cs typeface="+mn-cs"/>
        </a:defRPr>
      </a:lvl2pPr>
      <a:lvl3pPr marL="914433" algn="l" defTabSz="914433" rtl="0" eaLnBrk="1" latinLnBrk="0" hangingPunct="1">
        <a:defRPr sz="1800" kern="1200">
          <a:solidFill>
            <a:schemeClr val="tx1"/>
          </a:solidFill>
          <a:latin typeface="+mn-lt"/>
          <a:ea typeface="+mn-ea"/>
          <a:cs typeface="+mn-cs"/>
        </a:defRPr>
      </a:lvl3pPr>
      <a:lvl4pPr marL="1371650" algn="l" defTabSz="914433" rtl="0" eaLnBrk="1" latinLnBrk="0" hangingPunct="1">
        <a:defRPr sz="1800" kern="1200">
          <a:solidFill>
            <a:schemeClr val="tx1"/>
          </a:solidFill>
          <a:latin typeface="+mn-lt"/>
          <a:ea typeface="+mn-ea"/>
          <a:cs typeface="+mn-cs"/>
        </a:defRPr>
      </a:lvl4pPr>
      <a:lvl5pPr marL="1828866" algn="l" defTabSz="914433" rtl="0" eaLnBrk="1" latinLnBrk="0" hangingPunct="1">
        <a:defRPr sz="1800" kern="1200">
          <a:solidFill>
            <a:schemeClr val="tx1"/>
          </a:solidFill>
          <a:latin typeface="+mn-lt"/>
          <a:ea typeface="+mn-ea"/>
          <a:cs typeface="+mn-cs"/>
        </a:defRPr>
      </a:lvl5pPr>
      <a:lvl6pPr marL="2286083" algn="l" defTabSz="914433" rtl="0" eaLnBrk="1" latinLnBrk="0" hangingPunct="1">
        <a:defRPr sz="1800" kern="1200">
          <a:solidFill>
            <a:schemeClr val="tx1"/>
          </a:solidFill>
          <a:latin typeface="+mn-lt"/>
          <a:ea typeface="+mn-ea"/>
          <a:cs typeface="+mn-cs"/>
        </a:defRPr>
      </a:lvl6pPr>
      <a:lvl7pPr marL="2743300" algn="l" defTabSz="914433" rtl="0" eaLnBrk="1" latinLnBrk="0" hangingPunct="1">
        <a:defRPr sz="1800" kern="1200">
          <a:solidFill>
            <a:schemeClr val="tx1"/>
          </a:solidFill>
          <a:latin typeface="+mn-lt"/>
          <a:ea typeface="+mn-ea"/>
          <a:cs typeface="+mn-cs"/>
        </a:defRPr>
      </a:lvl7pPr>
      <a:lvl8pPr marL="3200517" algn="l" defTabSz="914433" rtl="0" eaLnBrk="1" latinLnBrk="0" hangingPunct="1">
        <a:defRPr sz="1800" kern="1200">
          <a:solidFill>
            <a:schemeClr val="tx1"/>
          </a:solidFill>
          <a:latin typeface="+mn-lt"/>
          <a:ea typeface="+mn-ea"/>
          <a:cs typeface="+mn-cs"/>
        </a:defRPr>
      </a:lvl8pPr>
      <a:lvl9pPr marL="3657734" algn="l" defTabSz="91443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54" userDrawn="1">
          <p15:clr>
            <a:srgbClr val="F26B43"/>
          </p15:clr>
        </p15:guide>
        <p15:guide id="2" orient="horz" pos="3612" userDrawn="1">
          <p15:clr>
            <a:srgbClr val="F26B43"/>
          </p15:clr>
        </p15:guide>
        <p15:guide id="3" pos="166" userDrawn="1">
          <p15:clr>
            <a:srgbClr val="F26B43"/>
          </p15:clr>
        </p15:guide>
        <p15:guide id="4" pos="7514" userDrawn="1">
          <p15:clr>
            <a:srgbClr val="F26B43"/>
          </p15:clr>
        </p15:guide>
        <p15:guide id="5" orient="horz" pos="392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5.emf"/><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5.emf"/><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15.emf"/><Relationship Id="rId7" Type="http://schemas.microsoft.com/office/2007/relationships/hdphoto" Target="../media/hdphoto2.wdp"/><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7.png"/><Relationship Id="rId5" Type="http://schemas.microsoft.com/office/2007/relationships/hdphoto" Target="../media/hdphoto1.wdp"/><Relationship Id="rId4" Type="http://schemas.openxmlformats.org/officeDocument/2006/relationships/image" Target="../media/image26.png"/><Relationship Id="rId9" Type="http://schemas.microsoft.com/office/2007/relationships/hdphoto" Target="../media/hdphoto3.wdp"/></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7" Type="http://schemas.microsoft.com/office/2007/relationships/hdphoto" Target="../media/hdphoto4.wdp"/><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29.png"/><Relationship Id="rId5" Type="http://schemas.openxmlformats.org/officeDocument/2006/relationships/image" Target="../media/image13.emf"/><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8.xml"/><Relationship Id="rId5" Type="http://schemas.openxmlformats.org/officeDocument/2006/relationships/image" Target="../media/image12.sv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4" Type="http://schemas.openxmlformats.org/officeDocument/2006/relationships/image" Target="../media/image15.emf"/></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14.emf"/><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7"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8" name="Rectangle 13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Experiencia total de Londres con visitas al London Eye, la Torre de Londres  y San Pablo 2022 - Viator">
            <a:extLst>
              <a:ext uri="{FF2B5EF4-FFF2-40B4-BE49-F238E27FC236}">
                <a16:creationId xmlns:a16="http://schemas.microsoft.com/office/drawing/2014/main" id="{527B17ED-F96D-B345-904E-92320AA77BFA}"/>
              </a:ext>
            </a:extLst>
          </p:cNvPr>
          <p:cNvPicPr>
            <a:picLocks noChangeAspect="1" noChangeArrowheads="1"/>
          </p:cNvPicPr>
          <p:nvPr/>
        </p:nvPicPr>
        <p:blipFill rotWithShape="1">
          <a:blip r:embed="rId2">
            <a:alphaModFix amt="36000"/>
            <a:extLst>
              <a:ext uri="{28A0092B-C50C-407E-A947-70E740481C1C}">
                <a14:useLocalDpi xmlns:a14="http://schemas.microsoft.com/office/drawing/2010/main" val="0"/>
              </a:ext>
            </a:extLst>
          </a:blip>
          <a:srcRect t="3973" b="11441"/>
          <a:stretch/>
        </p:blipFill>
        <p:spPr bwMode="auto">
          <a:xfrm>
            <a:off x="20" y="10"/>
            <a:ext cx="12191980" cy="6857990"/>
          </a:xfrm>
          <a:prstGeom prst="rect">
            <a:avLst/>
          </a:prstGeom>
          <a:solidFill>
            <a:srgbClr val="97AEA0"/>
          </a:solidFill>
        </p:spPr>
      </p:pic>
      <p:sp>
        <p:nvSpPr>
          <p:cNvPr id="2" name="Titolo 1">
            <a:extLst>
              <a:ext uri="{FF2B5EF4-FFF2-40B4-BE49-F238E27FC236}">
                <a16:creationId xmlns:a16="http://schemas.microsoft.com/office/drawing/2014/main" id="{4EF7D0C7-EAEC-B040-A14E-62059A618B80}"/>
              </a:ext>
            </a:extLst>
          </p:cNvPr>
          <p:cNvSpPr>
            <a:spLocks noGrp="1"/>
          </p:cNvSpPr>
          <p:nvPr>
            <p:ph type="ctrTitle" idx="4294967295"/>
          </p:nvPr>
        </p:nvSpPr>
        <p:spPr>
          <a:xfrm>
            <a:off x="927113" y="1628800"/>
            <a:ext cx="10337774" cy="2376264"/>
          </a:xfrm>
        </p:spPr>
        <p:txBody>
          <a:bodyPr vert="horz" lIns="91440" tIns="45720" rIns="91440" bIns="45720" rtlCol="0" anchor="b">
            <a:normAutofit/>
          </a:bodyPr>
          <a:lstStyle/>
          <a:p>
            <a:pPr algn="ctr" defTabSz="914400"/>
            <a:r>
              <a:rPr lang="en-US" sz="6000" b="1">
                <a:solidFill>
                  <a:srgbClr val="FFFFFF"/>
                </a:solidFill>
                <a:latin typeface="Lato" panose="020F0502020204030203" pitchFamily="34" charset="0"/>
                <a:ea typeface="Lato" panose="020F0502020204030203" pitchFamily="34" charset="0"/>
                <a:cs typeface="Lato" panose="020F0502020204030203" pitchFamily="34" charset="0"/>
              </a:rPr>
              <a:t>Airbnb Listings in </a:t>
            </a:r>
            <a:br>
              <a:rPr lang="en-US" sz="6000" b="1">
                <a:solidFill>
                  <a:srgbClr val="FFFFFF"/>
                </a:solidFill>
                <a:latin typeface="Lato" panose="020F0502020204030203" pitchFamily="34" charset="0"/>
                <a:ea typeface="Lato" panose="020F0502020204030203" pitchFamily="34" charset="0"/>
                <a:cs typeface="Lato" panose="020F0502020204030203" pitchFamily="34" charset="0"/>
              </a:rPr>
            </a:br>
            <a:r>
              <a:rPr lang="en-US" sz="6000" b="1">
                <a:solidFill>
                  <a:srgbClr val="FFFFFF"/>
                </a:solidFill>
                <a:latin typeface="Lato" panose="020F0502020204030203" pitchFamily="34" charset="0"/>
                <a:ea typeface="Lato" panose="020F0502020204030203" pitchFamily="34" charset="0"/>
                <a:cs typeface="Lato" panose="020F0502020204030203" pitchFamily="34" charset="0"/>
              </a:rPr>
              <a:t>London, United Kingdom </a:t>
            </a:r>
          </a:p>
        </p:txBody>
      </p:sp>
      <p:sp>
        <p:nvSpPr>
          <p:cNvPr id="12" name="Titolo 1">
            <a:extLst>
              <a:ext uri="{FF2B5EF4-FFF2-40B4-BE49-F238E27FC236}">
                <a16:creationId xmlns:a16="http://schemas.microsoft.com/office/drawing/2014/main" id="{FD2A455D-2D04-5042-800B-D76BE9BC667F}"/>
              </a:ext>
            </a:extLst>
          </p:cNvPr>
          <p:cNvSpPr txBox="1">
            <a:spLocks/>
          </p:cNvSpPr>
          <p:nvPr/>
        </p:nvSpPr>
        <p:spPr>
          <a:xfrm>
            <a:off x="2549860" y="5445224"/>
            <a:ext cx="7092280" cy="1251530"/>
          </a:xfrm>
        </p:spPr>
        <p:txBody>
          <a:bodyPr vert="horz" lIns="91440" tIns="45720" rIns="91440" bIns="45720" rtlCol="0" anchor="b">
            <a:noAutofit/>
          </a:bodyPr>
          <a:lstStyle>
            <a:lvl1pPr algn="l" defTabSz="914433" rtl="0" eaLnBrk="1" latinLnBrk="0" hangingPunct="1">
              <a:lnSpc>
                <a:spcPct val="90000"/>
              </a:lnSpc>
              <a:spcBef>
                <a:spcPct val="0"/>
              </a:spcBef>
              <a:buNone/>
              <a:defRPr lang="en-US" sz="1800" b="0" kern="1200" dirty="0">
                <a:solidFill>
                  <a:schemeClr val="bg1"/>
                </a:solidFill>
                <a:latin typeface="Arial Narrow" panose="020B0606020202030204" pitchFamily="34" charset="0"/>
                <a:ea typeface="+mn-ea"/>
                <a:cs typeface="+mn-cs"/>
              </a:defRPr>
            </a:lvl1pPr>
          </a:lstStyle>
          <a:p>
            <a:pPr algn="ctr" defTabSz="914400"/>
            <a:r>
              <a:rPr lang="en-US" b="1">
                <a:solidFill>
                  <a:srgbClr val="FFFFFF"/>
                </a:solidFill>
                <a:latin typeface="Lato" panose="020F0502020204030203" pitchFamily="34" charset="0"/>
                <a:ea typeface="Lato" panose="020F0502020204030203" pitchFamily="34" charset="0"/>
                <a:cs typeface="Lato" panose="020F0502020204030203" pitchFamily="34" charset="0"/>
              </a:rPr>
              <a:t>Demi Vinke</a:t>
            </a:r>
          </a:p>
          <a:p>
            <a:pPr algn="ctr" defTabSz="914400"/>
            <a:r>
              <a:rPr lang="en-US" b="1">
                <a:solidFill>
                  <a:srgbClr val="FFFFFF"/>
                </a:solidFill>
                <a:latin typeface="Lato" panose="020F0502020204030203" pitchFamily="34" charset="0"/>
                <a:ea typeface="Lato" panose="020F0502020204030203" pitchFamily="34" charset="0"/>
                <a:cs typeface="Lato" panose="020F0502020204030203" pitchFamily="34" charset="0"/>
              </a:rPr>
              <a:t>Fabrizio Rocco </a:t>
            </a:r>
          </a:p>
          <a:p>
            <a:pPr algn="ctr" defTabSz="914400"/>
            <a:r>
              <a:rPr lang="en-US" b="1">
                <a:solidFill>
                  <a:srgbClr val="FFFFFF"/>
                </a:solidFill>
                <a:latin typeface="Lato" panose="020F0502020204030203" pitchFamily="34" charset="0"/>
                <a:ea typeface="Lato" panose="020F0502020204030203" pitchFamily="34" charset="0"/>
                <a:cs typeface="Lato" panose="020F0502020204030203" pitchFamily="34" charset="0"/>
              </a:rPr>
              <a:t>Vincent </a:t>
            </a:r>
            <a:r>
              <a:rPr lang="en-US" b="1" err="1">
                <a:solidFill>
                  <a:srgbClr val="FFFFFF"/>
                </a:solidFill>
                <a:latin typeface="Lato" panose="020F0502020204030203" pitchFamily="34" charset="0"/>
                <a:ea typeface="Lato" panose="020F0502020204030203" pitchFamily="34" charset="0"/>
                <a:cs typeface="Lato" panose="020F0502020204030203" pitchFamily="34" charset="0"/>
              </a:rPr>
              <a:t>Standler</a:t>
            </a:r>
            <a:endParaRPr lang="en-US" b="1">
              <a:solidFill>
                <a:srgbClr val="FFFFFF"/>
              </a:solidFill>
              <a:latin typeface="Lato" panose="020F0502020204030203" pitchFamily="34" charset="0"/>
              <a:ea typeface="Lato" panose="020F0502020204030203" pitchFamily="34" charset="0"/>
              <a:cs typeface="Lato" panose="020F0502020204030203" pitchFamily="34" charset="0"/>
            </a:endParaRPr>
          </a:p>
          <a:p>
            <a:pPr algn="ctr" defTabSz="914400"/>
            <a:r>
              <a:rPr lang="en-US" b="1">
                <a:solidFill>
                  <a:srgbClr val="FFFFFF"/>
                </a:solidFill>
                <a:latin typeface="Lato" panose="020F0502020204030203" pitchFamily="34" charset="0"/>
                <a:ea typeface="Lato" panose="020F0502020204030203" pitchFamily="34" charset="0"/>
                <a:cs typeface="Lato" panose="020F0502020204030203" pitchFamily="34" charset="0"/>
              </a:rPr>
              <a:t>Vivien Laurent </a:t>
            </a:r>
          </a:p>
          <a:p>
            <a:pPr algn="ctr" defTabSz="914400"/>
            <a:r>
              <a:rPr lang="en-US" b="1" err="1">
                <a:solidFill>
                  <a:srgbClr val="FFFFFF"/>
                </a:solidFill>
                <a:latin typeface="Lato" panose="020F0502020204030203" pitchFamily="34" charset="0"/>
                <a:ea typeface="Lato" panose="020F0502020204030203" pitchFamily="34" charset="0"/>
                <a:cs typeface="Lato" panose="020F0502020204030203" pitchFamily="34" charset="0"/>
              </a:rPr>
              <a:t>Damla</a:t>
            </a:r>
            <a:r>
              <a:rPr lang="en-US" b="1">
                <a:solidFill>
                  <a:srgbClr val="FFFFFF"/>
                </a:solidFill>
                <a:latin typeface="Lato" panose="020F0502020204030203" pitchFamily="34" charset="0"/>
                <a:ea typeface="Lato" panose="020F0502020204030203" pitchFamily="34" charset="0"/>
                <a:cs typeface="Lato" panose="020F0502020204030203" pitchFamily="34" charset="0"/>
              </a:rPr>
              <a:t> </a:t>
            </a:r>
            <a:r>
              <a:rPr lang="en-US" b="1" err="1">
                <a:solidFill>
                  <a:srgbClr val="FFFFFF"/>
                </a:solidFill>
                <a:latin typeface="Lato" panose="020F0502020204030203" pitchFamily="34" charset="0"/>
                <a:ea typeface="Lato" panose="020F0502020204030203" pitchFamily="34" charset="0"/>
                <a:cs typeface="Lato" panose="020F0502020204030203" pitchFamily="34" charset="0"/>
              </a:rPr>
              <a:t>Yalçın</a:t>
            </a:r>
            <a:endParaRPr lang="en-US" b="1">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3" name="Titolo 1">
            <a:extLst>
              <a:ext uri="{FF2B5EF4-FFF2-40B4-BE49-F238E27FC236}">
                <a16:creationId xmlns:a16="http://schemas.microsoft.com/office/drawing/2014/main" id="{458FCCEB-34BB-BD4C-B9BE-7649D5FCA7EC}"/>
              </a:ext>
            </a:extLst>
          </p:cNvPr>
          <p:cNvSpPr txBox="1">
            <a:spLocks/>
          </p:cNvSpPr>
          <p:nvPr/>
        </p:nvSpPr>
        <p:spPr>
          <a:xfrm>
            <a:off x="2549860" y="4437112"/>
            <a:ext cx="7092280" cy="504056"/>
          </a:xfrm>
        </p:spPr>
        <p:txBody>
          <a:bodyPr vert="horz" lIns="91440" tIns="45720" rIns="91440" bIns="45720" rtlCol="0" anchor="b">
            <a:normAutofit fontScale="92500" lnSpcReduction="20000"/>
          </a:bodyPr>
          <a:lstStyle>
            <a:lvl1pPr algn="l" defTabSz="914433" rtl="0" eaLnBrk="1" latinLnBrk="0" hangingPunct="1">
              <a:lnSpc>
                <a:spcPct val="90000"/>
              </a:lnSpc>
              <a:spcBef>
                <a:spcPct val="0"/>
              </a:spcBef>
              <a:buNone/>
              <a:defRPr lang="en-US" sz="1800" b="0" kern="1200" dirty="0">
                <a:solidFill>
                  <a:schemeClr val="bg1"/>
                </a:solidFill>
                <a:latin typeface="Arial Narrow" panose="020B0606020202030204" pitchFamily="34" charset="0"/>
                <a:ea typeface="+mn-ea"/>
                <a:cs typeface="+mn-cs"/>
              </a:defRPr>
            </a:lvl1pPr>
          </a:lstStyle>
          <a:p>
            <a:pPr algn="ctr" defTabSz="914400"/>
            <a:r>
              <a:rPr lang="tr-TR" sz="2000" b="1" err="1">
                <a:solidFill>
                  <a:srgbClr val="FFFFFF"/>
                </a:solidFill>
                <a:latin typeface="Lato" panose="020F0502020204030203" pitchFamily="34" charset="0"/>
                <a:ea typeface="Lato" panose="020F0502020204030203" pitchFamily="34" charset="0"/>
                <a:cs typeface="Lato" panose="020F0502020204030203" pitchFamily="34" charset="0"/>
              </a:rPr>
              <a:t>March</a:t>
            </a:r>
            <a:r>
              <a:rPr lang="tr-TR" sz="2000" b="1">
                <a:solidFill>
                  <a:srgbClr val="FFFFFF"/>
                </a:solidFill>
                <a:latin typeface="Lato" panose="020F0502020204030203" pitchFamily="34" charset="0"/>
                <a:ea typeface="Lato" panose="020F0502020204030203" pitchFamily="34" charset="0"/>
                <a:cs typeface="Lato" panose="020F0502020204030203" pitchFamily="34" charset="0"/>
              </a:rPr>
              <a:t> 17, 2022</a:t>
            </a:r>
          </a:p>
          <a:p>
            <a:pPr algn="ctr" defTabSz="914400"/>
            <a:r>
              <a:rPr lang="tr-TR" sz="2000" b="1">
                <a:solidFill>
                  <a:srgbClr val="FFFFFF"/>
                </a:solidFill>
                <a:latin typeface="Lato" panose="020F0502020204030203" pitchFamily="34" charset="0"/>
                <a:ea typeface="Lato" panose="020F0502020204030203" pitchFamily="34" charset="0"/>
                <a:cs typeface="Lato" panose="020F0502020204030203" pitchFamily="34" charset="0"/>
              </a:rPr>
              <a:t>Barcelona</a:t>
            </a:r>
          </a:p>
        </p:txBody>
      </p:sp>
    </p:spTree>
    <p:extLst>
      <p:ext uri="{BB962C8B-B14F-4D97-AF65-F5344CB8AC3E}">
        <p14:creationId xmlns:p14="http://schemas.microsoft.com/office/powerpoint/2010/main" val="241966295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PRICE PREDICTION</a:t>
            </a:r>
          </a:p>
        </p:txBody>
      </p:sp>
      <p:grpSp>
        <p:nvGrpSpPr>
          <p:cNvPr id="3" name="Group 2">
            <a:extLst>
              <a:ext uri="{FF2B5EF4-FFF2-40B4-BE49-F238E27FC236}">
                <a16:creationId xmlns:a16="http://schemas.microsoft.com/office/drawing/2014/main" id="{1FA8240F-CB96-8342-97AB-F85564F52730}"/>
              </a:ext>
            </a:extLst>
          </p:cNvPr>
          <p:cNvGrpSpPr/>
          <p:nvPr/>
        </p:nvGrpSpPr>
        <p:grpSpPr>
          <a:xfrm>
            <a:off x="1106711" y="1200345"/>
            <a:ext cx="9978578" cy="4520369"/>
            <a:chOff x="1005877" y="1205311"/>
            <a:chExt cx="9978578" cy="4520369"/>
          </a:xfrm>
        </p:grpSpPr>
        <p:cxnSp>
          <p:nvCxnSpPr>
            <p:cNvPr id="15" name="Straight Connector 17">
              <a:extLst>
                <a:ext uri="{FF2B5EF4-FFF2-40B4-BE49-F238E27FC236}">
                  <a16:creationId xmlns:a16="http://schemas.microsoft.com/office/drawing/2014/main" id="{2B5E6CB7-4DCE-8B4B-B958-0332951AA705}"/>
                </a:ext>
              </a:extLst>
            </p:cNvPr>
            <p:cNvCxnSpPr>
              <a:cxnSpLocks/>
            </p:cNvCxnSpPr>
            <p:nvPr/>
          </p:nvCxnSpPr>
          <p:spPr>
            <a:xfrm>
              <a:off x="1874912" y="3437336"/>
              <a:ext cx="39657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1005877" y="132119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4" name="Pentagon 3"/>
            <p:cNvSpPr/>
            <p:nvPr/>
          </p:nvSpPr>
          <p:spPr>
            <a:xfrm>
              <a:off x="2284749" y="282927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Data</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Airbnb London listings data contains </a:t>
              </a:r>
              <a:r>
                <a:rPr lang="en-AU" sz="1400">
                  <a:latin typeface="Lato" panose="020F0502020204030203" pitchFamily="34" charset="0"/>
                  <a:ea typeface="Lato" panose="020F0502020204030203" pitchFamily="34" charset="0"/>
                  <a:cs typeface="Lato" panose="020F0502020204030203" pitchFamily="34" charset="0"/>
                </a:rPr>
                <a:t>66641 instances and 74 columns. </a:t>
              </a:r>
            </a:p>
            <a:p>
              <a:pPr marL="285750" indent="-285750">
                <a:spcBef>
                  <a:spcPts val="600"/>
                </a:spcBef>
                <a:buFont typeface="Arial" panose="020B0604020202020204" pitchFamily="34" charset="0"/>
                <a:buChar char="•"/>
              </a:pPr>
              <a:r>
                <a:rPr lang="en-AU" sz="1400">
                  <a:latin typeface="Lato" panose="020F0502020204030203" pitchFamily="34" charset="0"/>
                  <a:ea typeface="Lato" panose="020F0502020204030203" pitchFamily="34" charset="0"/>
                  <a:cs typeface="Lato" panose="020F0502020204030203" pitchFamily="34" charset="0"/>
                </a:rPr>
                <a:t>24 of features have ‘float’, 17 of features have ‘int64’, and 33 of them have ‘object’ type.</a:t>
              </a:r>
            </a:p>
            <a:p>
              <a:pPr marL="285750" indent="-285750">
                <a:spcBef>
                  <a:spcPts val="600"/>
                </a:spcBef>
                <a:buFont typeface="Arial" panose="020B0604020202020204" pitchFamily="34" charset="0"/>
                <a:buChar char="•"/>
              </a:pPr>
              <a:r>
                <a:rPr lang="en-AU" sz="1400">
                  <a:latin typeface="Lato" panose="020F0502020204030203" pitchFamily="34" charset="0"/>
                  <a:ea typeface="Lato" panose="020F0502020204030203" pitchFamily="34" charset="0"/>
                  <a:cs typeface="Lato" panose="020F0502020204030203" pitchFamily="34" charset="0"/>
                </a:rPr>
                <a:t>3 variables contain roughly 32000, and 8 variables contain approximately 18000 missing values</a:t>
              </a:r>
              <a:endParaRPr lang="en-AU" sz="14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8" name="Pentagon 3">
              <a:extLst>
                <a:ext uri="{FF2B5EF4-FFF2-40B4-BE49-F238E27FC236}">
                  <a16:creationId xmlns:a16="http://schemas.microsoft.com/office/drawing/2014/main" id="{D8D2DDED-6E1B-9146-8214-4B14235CA97F}"/>
                </a:ext>
              </a:extLst>
            </p:cNvPr>
            <p:cNvSpPr/>
            <p:nvPr/>
          </p:nvSpPr>
          <p:spPr>
            <a:xfrm>
              <a:off x="2271488" y="4509550"/>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US" sz="1400" b="1">
                  <a:solidFill>
                    <a:schemeClr val="tx1"/>
                  </a:solidFill>
                  <a:latin typeface="Lato" panose="020F0502020204030203" pitchFamily="34" charset="0"/>
                  <a:ea typeface="Lato" panose="020F0502020204030203" pitchFamily="34" charset="0"/>
                  <a:cs typeface="Lato" panose="020F0502020204030203" pitchFamily="34" charset="0"/>
                </a:rPr>
                <a:t>Preprocessing the Data</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Depending on the correlation, having missing values and data type:</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41 columns have been removed.</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All categorical variables have been either one-hot or label-hot encoded manually.</a:t>
              </a:r>
            </a:p>
          </p:txBody>
        </p:sp>
        <p:sp>
          <p:nvSpPr>
            <p:cNvPr id="32" name="Pentagon 3">
              <a:extLst>
                <a:ext uri="{FF2B5EF4-FFF2-40B4-BE49-F238E27FC236}">
                  <a16:creationId xmlns:a16="http://schemas.microsoft.com/office/drawing/2014/main" id="{847538BF-29D4-0148-82E2-2668966EA94B}"/>
                </a:ext>
              </a:extLst>
            </p:cNvPr>
            <p:cNvSpPr/>
            <p:nvPr/>
          </p:nvSpPr>
          <p:spPr>
            <a:xfrm>
              <a:off x="2271487" y="120531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Problem</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For a new landlord in Airbnb platform, it would be difficult to predict price correctly. Therefore, our aim is to </a:t>
              </a:r>
              <a:r>
                <a:rPr lang="en-US" sz="1400">
                  <a:latin typeface="Lato" panose="020F0502020204030203" pitchFamily="34" charset="0"/>
                  <a:ea typeface="Lato" panose="020F0502020204030203" pitchFamily="34" charset="0"/>
                  <a:cs typeface="Lato" panose="020F0502020204030203" pitchFamily="34" charset="0"/>
                </a:rPr>
                <a:t>provide a pricing range to a new landlord based on similar apartments. </a:t>
              </a:r>
            </a:p>
            <a:p>
              <a:pPr marL="285750" indent="-285750">
                <a:spcBef>
                  <a:spcPts val="600"/>
                </a:spcBef>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Target Variable: Price (Regression Problem)</a:t>
              </a:r>
              <a:endParaRPr lang="tr-TR" sz="1400">
                <a:latin typeface="Lato" panose="020F0502020204030203" pitchFamily="34" charset="0"/>
                <a:ea typeface="Lato" panose="020F0502020204030203" pitchFamily="34" charset="0"/>
                <a:cs typeface="Lato" panose="020F0502020204030203" pitchFamily="34" charset="0"/>
              </a:endParaRPr>
            </a:p>
          </p:txBody>
        </p:sp>
        <p:sp>
          <p:nvSpPr>
            <p:cNvPr id="33" name="Oval 32">
              <a:extLst>
                <a:ext uri="{FF2B5EF4-FFF2-40B4-BE49-F238E27FC236}">
                  <a16:creationId xmlns:a16="http://schemas.microsoft.com/office/drawing/2014/main" id="{2EEE70FF-6AD6-D846-83D3-A80D90FF26E2}"/>
                </a:ext>
              </a:extLst>
            </p:cNvPr>
            <p:cNvSpPr/>
            <p:nvPr/>
          </p:nvSpPr>
          <p:spPr>
            <a:xfrm>
              <a:off x="1005877" y="294515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34" name="Oval 33">
              <a:extLst>
                <a:ext uri="{FF2B5EF4-FFF2-40B4-BE49-F238E27FC236}">
                  <a16:creationId xmlns:a16="http://schemas.microsoft.com/office/drawing/2014/main" id="{DA4342BA-0D9C-0944-A90A-C23874BCA597}"/>
                </a:ext>
              </a:extLst>
            </p:cNvPr>
            <p:cNvSpPr/>
            <p:nvPr/>
          </p:nvSpPr>
          <p:spPr>
            <a:xfrm>
              <a:off x="1005877" y="4625429"/>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11" name="Straight Connector 17">
              <a:extLst>
                <a:ext uri="{FF2B5EF4-FFF2-40B4-BE49-F238E27FC236}">
                  <a16:creationId xmlns:a16="http://schemas.microsoft.com/office/drawing/2014/main" id="{CE9D98A8-C074-7D45-A3A8-D21E88D54DB8}"/>
                </a:ext>
              </a:extLst>
            </p:cNvPr>
            <p:cNvCxnSpPr>
              <a:cxnSpLocks/>
              <a:endCxn id="32" idx="1"/>
            </p:cNvCxnSpPr>
            <p:nvPr/>
          </p:nvCxnSpPr>
          <p:spPr>
            <a:xfrm>
              <a:off x="2003521" y="1813376"/>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7">
              <a:extLst>
                <a:ext uri="{FF2B5EF4-FFF2-40B4-BE49-F238E27FC236}">
                  <a16:creationId xmlns:a16="http://schemas.microsoft.com/office/drawing/2014/main" id="{42DC7BC4-CEC9-2642-A09B-690B8C0D9F44}"/>
                </a:ext>
              </a:extLst>
            </p:cNvPr>
            <p:cNvCxnSpPr>
              <a:cxnSpLocks/>
            </p:cNvCxnSpPr>
            <p:nvPr/>
          </p:nvCxnSpPr>
          <p:spPr>
            <a:xfrm>
              <a:off x="2003521" y="5121919"/>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7" name="Picture 24">
              <a:extLst>
                <a:ext uri="{FF2B5EF4-FFF2-40B4-BE49-F238E27FC236}">
                  <a16:creationId xmlns:a16="http://schemas.microsoft.com/office/drawing/2014/main" id="{B9F36AF8-2196-B94C-839E-ECF50CD37EA6}"/>
                </a:ext>
              </a:extLst>
            </p:cNvPr>
            <p:cNvPicPr>
              <a:picLocks noChangeAspect="1"/>
            </p:cNvPicPr>
            <p:nvPr/>
          </p:nvPicPr>
          <p:blipFill>
            <a:blip r:embed="rId2"/>
            <a:stretch>
              <a:fillRect/>
            </a:stretch>
          </p:blipFill>
          <p:spPr>
            <a:xfrm>
              <a:off x="1268613" y="1663233"/>
              <a:ext cx="469619" cy="300285"/>
            </a:xfrm>
            <a:prstGeom prst="rect">
              <a:avLst/>
            </a:prstGeom>
          </p:spPr>
        </p:pic>
        <p:pic>
          <p:nvPicPr>
            <p:cNvPr id="18" name="Picture 23">
              <a:extLst>
                <a:ext uri="{FF2B5EF4-FFF2-40B4-BE49-F238E27FC236}">
                  <a16:creationId xmlns:a16="http://schemas.microsoft.com/office/drawing/2014/main" id="{C0F349B1-48F7-A14D-A972-E2EC19EBC3DE}"/>
                </a:ext>
              </a:extLst>
            </p:cNvPr>
            <p:cNvPicPr>
              <a:picLocks noChangeAspect="1"/>
            </p:cNvPicPr>
            <p:nvPr/>
          </p:nvPicPr>
          <p:blipFill>
            <a:blip r:embed="rId3"/>
            <a:stretch>
              <a:fillRect/>
            </a:stretch>
          </p:blipFill>
          <p:spPr>
            <a:xfrm>
              <a:off x="1282890" y="3217324"/>
              <a:ext cx="443147" cy="443147"/>
            </a:xfrm>
            <a:prstGeom prst="rect">
              <a:avLst/>
            </a:prstGeom>
          </p:spPr>
        </p:pic>
        <p:pic>
          <p:nvPicPr>
            <p:cNvPr id="19" name="Picture 22">
              <a:extLst>
                <a:ext uri="{FF2B5EF4-FFF2-40B4-BE49-F238E27FC236}">
                  <a16:creationId xmlns:a16="http://schemas.microsoft.com/office/drawing/2014/main" id="{F2954AE1-1824-2F44-AE3C-8A2BF25C4E85}"/>
                </a:ext>
              </a:extLst>
            </p:cNvPr>
            <p:cNvPicPr>
              <a:picLocks noChangeAspect="1"/>
            </p:cNvPicPr>
            <p:nvPr/>
          </p:nvPicPr>
          <p:blipFill>
            <a:blip r:embed="rId4"/>
            <a:stretch>
              <a:fillRect/>
            </a:stretch>
          </p:blipFill>
          <p:spPr>
            <a:xfrm>
              <a:off x="1334391" y="4896890"/>
              <a:ext cx="333579" cy="453325"/>
            </a:xfrm>
            <a:prstGeom prst="rect">
              <a:avLst/>
            </a:prstGeom>
          </p:spPr>
        </p:pic>
      </p:grpSp>
      <p:sp>
        <p:nvSpPr>
          <p:cNvPr id="23" name="Yuvarlatılmış Dikdörtgen 25">
            <a:extLst>
              <a:ext uri="{FF2B5EF4-FFF2-40B4-BE49-F238E27FC236}">
                <a16:creationId xmlns:a16="http://schemas.microsoft.com/office/drawing/2014/main" id="{B3E5A460-4A49-1344-9AD9-A51CD7D6CE8F}"/>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4" name="Yuvarlatılmış Dikdörtgen 26">
            <a:extLst>
              <a:ext uri="{FF2B5EF4-FFF2-40B4-BE49-F238E27FC236}">
                <a16:creationId xmlns:a16="http://schemas.microsoft.com/office/drawing/2014/main" id="{9B37122D-6CC7-EB4F-AE3F-F0133A415D98}"/>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5" name="Yuvarlatılmış Dikdörtgen 28">
            <a:extLst>
              <a:ext uri="{FF2B5EF4-FFF2-40B4-BE49-F238E27FC236}">
                <a16:creationId xmlns:a16="http://schemas.microsoft.com/office/drawing/2014/main" id="{9FAF732E-F5A2-454E-885B-C93E32F8DBDC}"/>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4176500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Chevron 6"/>
          <p:cNvSpPr/>
          <p:nvPr/>
        </p:nvSpPr>
        <p:spPr>
          <a:xfrm>
            <a:off x="7031032" y="1494983"/>
            <a:ext cx="2252957" cy="1088882"/>
          </a:xfrm>
          <a:prstGeom prst="chevron">
            <a:avLst>
              <a:gd name="adj" fmla="val 20758"/>
            </a:avLst>
          </a:prstGeom>
          <a:solidFill>
            <a:srgbClr val="2C4A58"/>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Encoding Categorical Features</a:t>
            </a:r>
          </a:p>
        </p:txBody>
      </p:sp>
      <p:sp>
        <p:nvSpPr>
          <p:cNvPr id="21" name="Chevron 20"/>
          <p:cNvSpPr/>
          <p:nvPr/>
        </p:nvSpPr>
        <p:spPr>
          <a:xfrm>
            <a:off x="4789786" y="1494983"/>
            <a:ext cx="2252957" cy="1088882"/>
          </a:xfrm>
          <a:prstGeom prst="chevron">
            <a:avLst>
              <a:gd name="adj" fmla="val 20758"/>
            </a:avLst>
          </a:prstGeom>
          <a:solidFill>
            <a:srgbClr val="476A74"/>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Cleaning Numerical Features</a:t>
            </a:r>
          </a:p>
        </p:txBody>
      </p:sp>
      <p:sp>
        <p:nvSpPr>
          <p:cNvPr id="22" name="Chevron 21"/>
          <p:cNvSpPr/>
          <p:nvPr/>
        </p:nvSpPr>
        <p:spPr>
          <a:xfrm>
            <a:off x="2559627" y="1494983"/>
            <a:ext cx="2252958" cy="1088882"/>
          </a:xfrm>
          <a:prstGeom prst="chevron">
            <a:avLst>
              <a:gd name="adj" fmla="val 20758"/>
            </a:avLst>
          </a:prstGeom>
          <a:solidFill>
            <a:srgbClr val="688685"/>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Filling missing values</a:t>
            </a:r>
          </a:p>
        </p:txBody>
      </p:sp>
      <p:sp>
        <p:nvSpPr>
          <p:cNvPr id="4" name="Pentagon 3"/>
          <p:cNvSpPr/>
          <p:nvPr/>
        </p:nvSpPr>
        <p:spPr>
          <a:xfrm>
            <a:off x="682972" y="1494983"/>
            <a:ext cx="1893386" cy="1088882"/>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Removing Outliers</a:t>
            </a:r>
          </a:p>
        </p:txBody>
      </p:sp>
      <p:sp>
        <p:nvSpPr>
          <p:cNvPr id="2" name="Title 1"/>
          <p:cNvSpPr>
            <a:spLocks noGrp="1"/>
          </p:cNvSpPr>
          <p:nvPr>
            <p:ph type="title"/>
          </p:nvPr>
        </p:nvSpPr>
        <p:spPr>
          <a:xfrm>
            <a:off x="1330959" y="545160"/>
            <a:ext cx="10577407" cy="448946"/>
          </a:xfrm>
        </p:spPr>
        <p:txBody>
          <a:bodyPr/>
          <a:lstStyle/>
          <a:p>
            <a:r>
              <a:rPr lang="en-US" b="1"/>
              <a:t>PREPROCESSING STEPS</a:t>
            </a:r>
          </a:p>
        </p:txBody>
      </p:sp>
      <p:sp>
        <p:nvSpPr>
          <p:cNvPr id="12" name="Oval 11"/>
          <p:cNvSpPr/>
          <p:nvPr/>
        </p:nvSpPr>
        <p:spPr>
          <a:xfrm>
            <a:off x="5525303" y="2987310"/>
            <a:ext cx="768085" cy="768085"/>
          </a:xfrm>
          <a:prstGeom prst="ellipse">
            <a:avLst/>
          </a:prstGeom>
          <a:solidFill>
            <a:srgbClr val="476A7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13" name="Oval 12"/>
          <p:cNvSpPr/>
          <p:nvPr/>
        </p:nvSpPr>
        <p:spPr>
          <a:xfrm>
            <a:off x="7750783" y="2987310"/>
            <a:ext cx="768085" cy="768085"/>
          </a:xfrm>
          <a:prstGeom prst="ellipse">
            <a:avLst/>
          </a:prstGeom>
          <a:solidFill>
            <a:srgbClr val="2C4A5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17" name="Straight Connector 16"/>
          <p:cNvCxnSpPr/>
          <p:nvPr/>
        </p:nvCxnSpPr>
        <p:spPr>
          <a:xfrm rot="5400000" flipH="1" flipV="1">
            <a:off x="7915023" y="2805050"/>
            <a:ext cx="439604" cy="225"/>
          </a:xfrm>
          <a:prstGeom prst="line">
            <a:avLst/>
          </a:prstGeom>
          <a:ln>
            <a:solidFill>
              <a:srgbClr val="2B4958"/>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flipH="1" flipV="1">
            <a:off x="5689543" y="2805050"/>
            <a:ext cx="439604" cy="225"/>
          </a:xfrm>
          <a:prstGeom prst="line">
            <a:avLst/>
          </a:prstGeom>
          <a:ln>
            <a:solidFill>
              <a:srgbClr val="406069"/>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2"/>
          <a:stretch>
            <a:fillRect/>
          </a:stretch>
        </p:blipFill>
        <p:spPr>
          <a:xfrm>
            <a:off x="7968036" y="3144690"/>
            <a:ext cx="333579" cy="453325"/>
          </a:xfrm>
          <a:prstGeom prst="rect">
            <a:avLst/>
          </a:prstGeom>
        </p:spPr>
      </p:pic>
      <p:pic>
        <p:nvPicPr>
          <p:cNvPr id="24" name="Picture 23"/>
          <p:cNvPicPr>
            <a:picLocks noChangeAspect="1"/>
          </p:cNvPicPr>
          <p:nvPr/>
        </p:nvPicPr>
        <p:blipFill>
          <a:blip r:embed="rId3"/>
          <a:stretch>
            <a:fillRect/>
          </a:stretch>
        </p:blipFill>
        <p:spPr>
          <a:xfrm>
            <a:off x="5687772" y="3149779"/>
            <a:ext cx="443147" cy="443147"/>
          </a:xfrm>
          <a:prstGeom prst="rect">
            <a:avLst/>
          </a:prstGeom>
        </p:spPr>
      </p:pic>
      <p:sp>
        <p:nvSpPr>
          <p:cNvPr id="27" name="Rectangle 26"/>
          <p:cNvSpPr/>
          <p:nvPr/>
        </p:nvSpPr>
        <p:spPr>
          <a:xfrm>
            <a:off x="2655252" y="4064441"/>
            <a:ext cx="2106265" cy="87459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filled 8 variables with the median and 2 with ratios derived from other variables</a:t>
            </a:r>
          </a:p>
        </p:txBody>
      </p:sp>
      <p:sp>
        <p:nvSpPr>
          <p:cNvPr id="29" name="Rectangle 28"/>
          <p:cNvSpPr/>
          <p:nvPr/>
        </p:nvSpPr>
        <p:spPr>
          <a:xfrm>
            <a:off x="7109016" y="4067436"/>
            <a:ext cx="2051392" cy="1258037"/>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Depending on unique values and mean of the features, we have used one-hot and label-encoding</a:t>
            </a:r>
          </a:p>
        </p:txBody>
      </p:sp>
      <p:sp>
        <p:nvSpPr>
          <p:cNvPr id="31" name="Rectangle 30"/>
          <p:cNvSpPr/>
          <p:nvPr/>
        </p:nvSpPr>
        <p:spPr>
          <a:xfrm>
            <a:off x="4778074" y="4064441"/>
            <a:ext cx="2252958" cy="87459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removed the symbols from the variables </a:t>
            </a:r>
          </a:p>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 %)</a:t>
            </a:r>
          </a:p>
        </p:txBody>
      </p:sp>
      <p:sp>
        <p:nvSpPr>
          <p:cNvPr id="28" name="Rectangle 26">
            <a:extLst>
              <a:ext uri="{FF2B5EF4-FFF2-40B4-BE49-F238E27FC236}">
                <a16:creationId xmlns:a16="http://schemas.microsoft.com/office/drawing/2014/main" id="{CB5EB1B2-225B-1C42-A09C-C79A4AEC303C}"/>
              </a:ext>
            </a:extLst>
          </p:cNvPr>
          <p:cNvSpPr/>
          <p:nvPr/>
        </p:nvSpPr>
        <p:spPr>
          <a:xfrm>
            <a:off x="517098" y="4064441"/>
            <a:ext cx="2106265" cy="87459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removed the outliers from price (greater than or equal to 1195)</a:t>
            </a:r>
          </a:p>
        </p:txBody>
      </p:sp>
      <p:sp>
        <p:nvSpPr>
          <p:cNvPr id="49" name="Chevron 6">
            <a:extLst>
              <a:ext uri="{FF2B5EF4-FFF2-40B4-BE49-F238E27FC236}">
                <a16:creationId xmlns:a16="http://schemas.microsoft.com/office/drawing/2014/main" id="{00ED9625-860E-2448-BA7F-A12C989AEFF2}"/>
              </a:ext>
            </a:extLst>
          </p:cNvPr>
          <p:cNvSpPr/>
          <p:nvPr/>
        </p:nvSpPr>
        <p:spPr>
          <a:xfrm>
            <a:off x="9254158" y="1494983"/>
            <a:ext cx="2252957" cy="1088882"/>
          </a:xfrm>
          <a:prstGeom prst="chevron">
            <a:avLst>
              <a:gd name="adj" fmla="val 20758"/>
            </a:avLst>
          </a:prstGeom>
          <a:solidFill>
            <a:srgbClr val="233B46"/>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Variance Threshold</a:t>
            </a:r>
          </a:p>
        </p:txBody>
      </p:sp>
      <p:sp>
        <p:nvSpPr>
          <p:cNvPr id="50" name="Oval 49">
            <a:extLst>
              <a:ext uri="{FF2B5EF4-FFF2-40B4-BE49-F238E27FC236}">
                <a16:creationId xmlns:a16="http://schemas.microsoft.com/office/drawing/2014/main" id="{D2BF824A-2EE5-7B44-9353-7E74FC97FC25}"/>
              </a:ext>
            </a:extLst>
          </p:cNvPr>
          <p:cNvSpPr/>
          <p:nvPr/>
        </p:nvSpPr>
        <p:spPr>
          <a:xfrm>
            <a:off x="9980827" y="2987758"/>
            <a:ext cx="768085" cy="768085"/>
          </a:xfrm>
          <a:prstGeom prst="ellipse">
            <a:avLst/>
          </a:prstGeom>
          <a:solidFill>
            <a:srgbClr val="233B4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51" name="Straight Connector 16">
            <a:extLst>
              <a:ext uri="{FF2B5EF4-FFF2-40B4-BE49-F238E27FC236}">
                <a16:creationId xmlns:a16="http://schemas.microsoft.com/office/drawing/2014/main" id="{9E42DE12-F122-BC4E-876D-7995192CE0D7}"/>
              </a:ext>
            </a:extLst>
          </p:cNvPr>
          <p:cNvCxnSpPr/>
          <p:nvPr/>
        </p:nvCxnSpPr>
        <p:spPr>
          <a:xfrm rot="5400000" flipH="1" flipV="1">
            <a:off x="10145067" y="2805498"/>
            <a:ext cx="439604" cy="225"/>
          </a:xfrm>
          <a:prstGeom prst="line">
            <a:avLst/>
          </a:prstGeom>
          <a:ln>
            <a:solidFill>
              <a:srgbClr val="223B46"/>
            </a:solidFill>
          </a:ln>
        </p:spPr>
        <p:style>
          <a:lnRef idx="1">
            <a:schemeClr val="accent1"/>
          </a:lnRef>
          <a:fillRef idx="0">
            <a:schemeClr val="accent1"/>
          </a:fillRef>
          <a:effectRef idx="0">
            <a:schemeClr val="accent1"/>
          </a:effectRef>
          <a:fontRef idx="minor">
            <a:schemeClr val="tx1"/>
          </a:fontRef>
        </p:style>
      </p:cxnSp>
      <p:pic>
        <p:nvPicPr>
          <p:cNvPr id="53" name="Picture 24">
            <a:extLst>
              <a:ext uri="{FF2B5EF4-FFF2-40B4-BE49-F238E27FC236}">
                <a16:creationId xmlns:a16="http://schemas.microsoft.com/office/drawing/2014/main" id="{F21A906D-2A15-2E41-BF88-56DB31B9FD11}"/>
              </a:ext>
            </a:extLst>
          </p:cNvPr>
          <p:cNvPicPr>
            <a:picLocks noChangeAspect="1"/>
          </p:cNvPicPr>
          <p:nvPr/>
        </p:nvPicPr>
        <p:blipFill>
          <a:blip r:embed="rId4"/>
          <a:stretch>
            <a:fillRect/>
          </a:stretch>
        </p:blipFill>
        <p:spPr>
          <a:xfrm>
            <a:off x="10129946" y="3221209"/>
            <a:ext cx="469619" cy="300285"/>
          </a:xfrm>
          <a:prstGeom prst="rect">
            <a:avLst/>
          </a:prstGeom>
        </p:spPr>
      </p:pic>
      <p:sp>
        <p:nvSpPr>
          <p:cNvPr id="54" name="Yuvarlatılmış Dikdörtgen 25">
            <a:extLst>
              <a:ext uri="{FF2B5EF4-FFF2-40B4-BE49-F238E27FC236}">
                <a16:creationId xmlns:a16="http://schemas.microsoft.com/office/drawing/2014/main" id="{665C5728-1BDE-9C4B-A631-67A02D4DE601}"/>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55" name="Yuvarlatılmış Dikdörtgen 26">
            <a:extLst>
              <a:ext uri="{FF2B5EF4-FFF2-40B4-BE49-F238E27FC236}">
                <a16:creationId xmlns:a16="http://schemas.microsoft.com/office/drawing/2014/main" id="{59C5BCBE-0468-7242-BAE5-8BB98C7C9E0E}"/>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56" name="Yuvarlatılmış Dikdörtgen 28">
            <a:extLst>
              <a:ext uri="{FF2B5EF4-FFF2-40B4-BE49-F238E27FC236}">
                <a16:creationId xmlns:a16="http://schemas.microsoft.com/office/drawing/2014/main" id="{53CC901C-7276-4846-90E7-B11AE2D51FED}"/>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
        <p:nvSpPr>
          <p:cNvPr id="57" name="Rectangle 26">
            <a:extLst>
              <a:ext uri="{FF2B5EF4-FFF2-40B4-BE49-F238E27FC236}">
                <a16:creationId xmlns:a16="http://schemas.microsoft.com/office/drawing/2014/main" id="{1568523B-31D6-B042-BB96-69D0503E4DDD}"/>
              </a:ext>
            </a:extLst>
          </p:cNvPr>
          <p:cNvSpPr/>
          <p:nvPr/>
        </p:nvSpPr>
        <p:spPr>
          <a:xfrm>
            <a:off x="8808335" y="4067436"/>
            <a:ext cx="3145052" cy="1400383"/>
          </a:xfrm>
          <a:prstGeom prst="rect">
            <a:avLst/>
          </a:prstGeom>
        </p:spPr>
        <p:txBody>
          <a:bodyPr wrap="square" lIns="243840" rIns="243840" bIns="60960">
            <a:spAutoFit/>
          </a:bodyPr>
          <a:lstStyle/>
          <a:p>
            <a:pPr algn="ctr"/>
            <a:r>
              <a:rPr lang="en-GB" sz="1400">
                <a:latin typeface="Lato" panose="020F0502020204030203" pitchFamily="34" charset="0"/>
                <a:ea typeface="Lato" panose="020F0502020204030203" pitchFamily="34" charset="0"/>
                <a:cs typeface="Lato" panose="020F0502020204030203" pitchFamily="34" charset="0"/>
              </a:rPr>
              <a:t>We used a feature selector algorithm which only looks at the predictors (X), not the prediction target (y), and removes all low-variance features</a:t>
            </a:r>
          </a:p>
          <a:p>
            <a:pPr algn="ctr"/>
            <a:r>
              <a:rPr lang="tr-TR" sz="1400" i="1" err="1">
                <a:latin typeface="Lato" panose="020F0502020204030203" pitchFamily="34" charset="0"/>
                <a:ea typeface="Lato" panose="020F0502020204030203" pitchFamily="34" charset="0"/>
                <a:cs typeface="Lato" panose="020F0502020204030203" pitchFamily="34" charset="0"/>
              </a:rPr>
              <a:t>Variance</a:t>
            </a:r>
            <a:r>
              <a:rPr lang="tr-TR" sz="1400" i="1">
                <a:latin typeface="Lato" panose="020F0502020204030203" pitchFamily="34" charset="0"/>
                <a:ea typeface="Lato" panose="020F0502020204030203" pitchFamily="34" charset="0"/>
                <a:cs typeface="Lato" panose="020F0502020204030203" pitchFamily="34" charset="0"/>
              </a:rPr>
              <a:t> </a:t>
            </a:r>
            <a:r>
              <a:rPr lang="tr-TR" sz="1400" i="1" err="1">
                <a:latin typeface="Lato" panose="020F0502020204030203" pitchFamily="34" charset="0"/>
                <a:ea typeface="Lato" panose="020F0502020204030203" pitchFamily="34" charset="0"/>
                <a:cs typeface="Lato" panose="020F0502020204030203" pitchFamily="34" charset="0"/>
              </a:rPr>
              <a:t>Cutoff</a:t>
            </a:r>
            <a:r>
              <a:rPr lang="tr-TR" sz="1400" i="1">
                <a:latin typeface="Lato" panose="020F0502020204030203" pitchFamily="34" charset="0"/>
                <a:ea typeface="Lato" panose="020F0502020204030203" pitchFamily="34" charset="0"/>
                <a:cs typeface="Lato" panose="020F0502020204030203" pitchFamily="34" charset="0"/>
              </a:rPr>
              <a:t>: 80% </a:t>
            </a:r>
            <a:r>
              <a:rPr lang="tr-TR" sz="1400" i="1" err="1">
                <a:latin typeface="Lato" panose="020F0502020204030203" pitchFamily="34" charset="0"/>
                <a:ea typeface="Lato" panose="020F0502020204030203" pitchFamily="34" charset="0"/>
                <a:cs typeface="Lato" panose="020F0502020204030203" pitchFamily="34" charset="0"/>
              </a:rPr>
              <a:t>same</a:t>
            </a:r>
            <a:r>
              <a:rPr lang="tr-TR" sz="1400" i="1">
                <a:latin typeface="Lato" panose="020F0502020204030203" pitchFamily="34" charset="0"/>
                <a:ea typeface="Lato" panose="020F0502020204030203" pitchFamily="34" charset="0"/>
                <a:cs typeface="Lato" panose="020F0502020204030203" pitchFamily="34" charset="0"/>
              </a:rPr>
              <a:t> </a:t>
            </a:r>
            <a:r>
              <a:rPr lang="tr-TR" sz="1400" i="1" err="1">
                <a:latin typeface="Lato" panose="020F0502020204030203" pitchFamily="34" charset="0"/>
                <a:ea typeface="Lato" panose="020F0502020204030203" pitchFamily="34" charset="0"/>
                <a:cs typeface="Lato" panose="020F0502020204030203" pitchFamily="34" charset="0"/>
              </a:rPr>
              <a:t>value</a:t>
            </a:r>
            <a:endParaRPr lang="en-GB" sz="1400" i="1">
              <a:latin typeface="Lato" panose="020F0502020204030203" pitchFamily="34" charset="0"/>
              <a:ea typeface="Lato" panose="020F0502020204030203" pitchFamily="34" charset="0"/>
              <a:cs typeface="Lato" panose="020F0502020204030203" pitchFamily="34" charset="0"/>
            </a:endParaRPr>
          </a:p>
        </p:txBody>
      </p:sp>
      <p:grpSp>
        <p:nvGrpSpPr>
          <p:cNvPr id="6" name="Group 5">
            <a:extLst>
              <a:ext uri="{FF2B5EF4-FFF2-40B4-BE49-F238E27FC236}">
                <a16:creationId xmlns:a16="http://schemas.microsoft.com/office/drawing/2014/main" id="{4342FB7B-C4EC-D24C-8164-D156A998011E}"/>
              </a:ext>
            </a:extLst>
          </p:cNvPr>
          <p:cNvGrpSpPr/>
          <p:nvPr/>
        </p:nvGrpSpPr>
        <p:grpSpPr>
          <a:xfrm>
            <a:off x="1157423" y="2585361"/>
            <a:ext cx="2890040" cy="1170034"/>
            <a:chOff x="1157423" y="2585361"/>
            <a:chExt cx="2890040" cy="1170034"/>
          </a:xfrm>
        </p:grpSpPr>
        <p:cxnSp>
          <p:nvCxnSpPr>
            <p:cNvPr id="15" name="Straight Connector 14"/>
            <p:cNvCxnSpPr/>
            <p:nvPr/>
          </p:nvCxnSpPr>
          <p:spPr>
            <a:xfrm rot="5400000" flipH="1" flipV="1">
              <a:off x="3443618" y="2805050"/>
              <a:ext cx="439604" cy="225"/>
            </a:xfrm>
            <a:prstGeom prst="line">
              <a:avLst/>
            </a:prstGeom>
            <a:ln>
              <a:solidFill>
                <a:srgbClr val="68868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5400000" flipH="1" flipV="1">
              <a:off x="1321663" y="2805050"/>
              <a:ext cx="439604" cy="225"/>
            </a:xfrm>
            <a:prstGeom prst="line">
              <a:avLst/>
            </a:prstGeom>
            <a:ln>
              <a:solidFill>
                <a:srgbClr val="97AEA0"/>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6B87570B-FB3C-244B-91D9-8A7997BFDE2C}"/>
                </a:ext>
              </a:extLst>
            </p:cNvPr>
            <p:cNvGrpSpPr/>
            <p:nvPr/>
          </p:nvGrpSpPr>
          <p:grpSpPr>
            <a:xfrm>
              <a:off x="1157423" y="2987310"/>
              <a:ext cx="768085" cy="768085"/>
              <a:chOff x="1157423" y="2987310"/>
              <a:chExt cx="768085" cy="768085"/>
            </a:xfrm>
          </p:grpSpPr>
          <p:sp>
            <p:nvSpPr>
              <p:cNvPr id="10" name="Oval 9"/>
              <p:cNvSpPr/>
              <p:nvPr/>
            </p:nvSpPr>
            <p:spPr>
              <a:xfrm>
                <a:off x="1157423" y="2987310"/>
                <a:ext cx="768085" cy="768085"/>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pic>
            <p:nvPicPr>
              <p:cNvPr id="32" name="Grafik 31">
                <a:extLst>
                  <a:ext uri="{FF2B5EF4-FFF2-40B4-BE49-F238E27FC236}">
                    <a16:creationId xmlns:a16="http://schemas.microsoft.com/office/drawing/2014/main" id="{F80532BA-8E54-8E4E-9F36-7BAA6585A7BC}"/>
                  </a:ext>
                </a:extLst>
              </p:cNvPr>
              <p:cNvPicPr>
                <a:picLocks noChangeAspect="1"/>
              </p:cNvPicPr>
              <p:nvPr/>
            </p:nvPicPr>
            <p:blipFill>
              <a:blip r:embed="rId5">
                <a:lum bright="70000" contrast="-70000"/>
              </a:blip>
              <a:stretch>
                <a:fillRect/>
              </a:stretch>
            </p:blipFill>
            <p:spPr>
              <a:xfrm>
                <a:off x="1281741" y="3129767"/>
                <a:ext cx="519222" cy="519222"/>
              </a:xfrm>
              <a:prstGeom prst="rect">
                <a:avLst/>
              </a:prstGeom>
            </p:spPr>
          </p:pic>
        </p:grpSp>
        <p:grpSp>
          <p:nvGrpSpPr>
            <p:cNvPr id="5" name="Group 4">
              <a:extLst>
                <a:ext uri="{FF2B5EF4-FFF2-40B4-BE49-F238E27FC236}">
                  <a16:creationId xmlns:a16="http://schemas.microsoft.com/office/drawing/2014/main" id="{5444C1E9-CC0C-874B-A680-B30065007A35}"/>
                </a:ext>
              </a:extLst>
            </p:cNvPr>
            <p:cNvGrpSpPr/>
            <p:nvPr/>
          </p:nvGrpSpPr>
          <p:grpSpPr>
            <a:xfrm>
              <a:off x="3279378" y="2987310"/>
              <a:ext cx="768085" cy="768085"/>
              <a:chOff x="3279378" y="2987310"/>
              <a:chExt cx="768085" cy="768085"/>
            </a:xfrm>
          </p:grpSpPr>
          <p:sp>
            <p:nvSpPr>
              <p:cNvPr id="11" name="Oval 10"/>
              <p:cNvSpPr/>
              <p:nvPr/>
            </p:nvSpPr>
            <p:spPr>
              <a:xfrm>
                <a:off x="3279378" y="2987310"/>
                <a:ext cx="768085" cy="768085"/>
              </a:xfrm>
              <a:prstGeom prst="ellipse">
                <a:avLst/>
              </a:prstGeom>
              <a:solidFill>
                <a:srgbClr val="68868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pic>
            <p:nvPicPr>
              <p:cNvPr id="33" name="Grafik 32">
                <a:extLst>
                  <a:ext uri="{FF2B5EF4-FFF2-40B4-BE49-F238E27FC236}">
                    <a16:creationId xmlns:a16="http://schemas.microsoft.com/office/drawing/2014/main" id="{FE62DE19-EF4D-6243-8944-51D3D8C57B14}"/>
                  </a:ext>
                </a:extLst>
              </p:cNvPr>
              <p:cNvPicPr>
                <a:picLocks noChangeAspect="1"/>
              </p:cNvPicPr>
              <p:nvPr/>
            </p:nvPicPr>
            <p:blipFill>
              <a:blip r:embed="rId6">
                <a:lum bright="70000" contrast="-70000"/>
              </a:blip>
              <a:stretch>
                <a:fillRect/>
              </a:stretch>
            </p:blipFill>
            <p:spPr>
              <a:xfrm>
                <a:off x="3379696" y="3077550"/>
                <a:ext cx="562629" cy="562629"/>
              </a:xfrm>
              <a:prstGeom prst="rect">
                <a:avLst/>
              </a:prstGeom>
            </p:spPr>
          </p:pic>
        </p:grpSp>
      </p:grpSp>
    </p:spTree>
    <p:extLst>
      <p:ext uri="{BB962C8B-B14F-4D97-AF65-F5344CB8AC3E}">
        <p14:creationId xmlns:p14="http://schemas.microsoft.com/office/powerpoint/2010/main" val="1798505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1CE592-DF3D-E24B-9A43-B75F7F9B6E1E}"/>
              </a:ext>
            </a:extLst>
          </p:cNvPr>
          <p:cNvSpPr>
            <a:spLocks noGrp="1"/>
          </p:cNvSpPr>
          <p:nvPr>
            <p:ph type="title"/>
          </p:nvPr>
        </p:nvSpPr>
        <p:spPr/>
        <p:txBody>
          <a:bodyPr/>
          <a:lstStyle/>
          <a:p>
            <a:r>
              <a:rPr lang="tr-TR" b="1"/>
              <a:t>PREPROCESSING AMENITIES</a:t>
            </a:r>
          </a:p>
        </p:txBody>
      </p:sp>
      <p:sp>
        <p:nvSpPr>
          <p:cNvPr id="9" name="Yuvarlatılmış Dikdörtgen 8">
            <a:extLst>
              <a:ext uri="{FF2B5EF4-FFF2-40B4-BE49-F238E27FC236}">
                <a16:creationId xmlns:a16="http://schemas.microsoft.com/office/drawing/2014/main" id="{702EA081-A96D-C64A-9440-72F9D61A81D7}"/>
              </a:ext>
            </a:extLst>
          </p:cNvPr>
          <p:cNvSpPr/>
          <p:nvPr/>
        </p:nvSpPr>
        <p:spPr bwMode="auto">
          <a:xfrm>
            <a:off x="1000664" y="1930195"/>
            <a:ext cx="4044961"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Cleaning symbols from amenities and </a:t>
            </a:r>
            <a:r>
              <a:rPr lang="en-US" sz="1400">
                <a:latin typeface="Lato" panose="020F0502020204030203" pitchFamily="34" charset="0"/>
                <a:ea typeface="Lato" panose="020F0502020204030203" pitchFamily="34" charset="0"/>
                <a:cs typeface="Lato" panose="020F0502020204030203" pitchFamily="34" charset="0"/>
              </a:rPr>
              <a:t>s</a:t>
            </a: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toring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them in a new variable called </a:t>
            </a:r>
            <a:r>
              <a:rPr kumimoji="0" lang="en-US" sz="1400" b="1"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‘amenities_list’</a:t>
            </a:r>
          </a:p>
        </p:txBody>
      </p:sp>
      <p:sp>
        <p:nvSpPr>
          <p:cNvPr id="10" name="Yuvarlatılmış Dikdörtgen 9">
            <a:extLst>
              <a:ext uri="{FF2B5EF4-FFF2-40B4-BE49-F238E27FC236}">
                <a16:creationId xmlns:a16="http://schemas.microsoft.com/office/drawing/2014/main" id="{8427D46C-3627-3645-B1C9-991677C63536}"/>
              </a:ext>
            </a:extLst>
          </p:cNvPr>
          <p:cNvSpPr/>
          <p:nvPr/>
        </p:nvSpPr>
        <p:spPr bwMode="auto">
          <a:xfrm>
            <a:off x="1000664" y="3122349"/>
            <a:ext cx="4044962"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Dropping duplicates and </a:t>
            </a:r>
            <a:r>
              <a:rPr lang="en-US" sz="1400">
                <a:latin typeface="Lato" panose="020F0502020204030203" pitchFamily="34" charset="0"/>
                <a:ea typeface="Lato" panose="020F0502020204030203" pitchFamily="34" charset="0"/>
                <a:cs typeface="Lato" panose="020F0502020204030203" pitchFamily="34" charset="0"/>
              </a:rPr>
              <a:t>s</a:t>
            </a: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toring </a:t>
            </a:r>
          </a:p>
          <a:p>
            <a:pPr marL="0" marR="0" indent="0" algn="ctr" defTabSz="914400" rtl="0" eaLnBrk="1" fontAlgn="base" latinLnBrk="0" hangingPunct="1">
              <a:lnSpc>
                <a:spcPct val="100000"/>
              </a:lnSpc>
              <a:spcBef>
                <a:spcPct val="0"/>
              </a:spcBef>
              <a:spcAft>
                <a:spcPct val="0"/>
              </a:spcAft>
              <a:buClrTx/>
              <a:buSzTx/>
              <a:buFontTx/>
              <a:buNone/>
              <a:tabLst/>
            </a:pP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them</a:t>
            </a:r>
            <a:r>
              <a:rPr lang="en-US" sz="1400">
                <a:latin typeface="Lato" panose="020F0502020204030203" pitchFamily="34" charset="0"/>
                <a:ea typeface="Lato" panose="020F0502020204030203" pitchFamily="34" charset="0"/>
                <a:cs typeface="Lato" panose="020F0502020204030203" pitchFamily="34" charset="0"/>
              </a:rPr>
              <a:t> in a new variable called </a:t>
            </a:r>
            <a:r>
              <a:rPr lang="en-US" sz="1400" b="1">
                <a:latin typeface="Lato" panose="020F0502020204030203" pitchFamily="34" charset="0"/>
                <a:ea typeface="Lato" panose="020F0502020204030203" pitchFamily="34" charset="0"/>
                <a:cs typeface="Lato" panose="020F0502020204030203" pitchFamily="34" charset="0"/>
              </a:rPr>
              <a:t>‘amenities’</a:t>
            </a:r>
            <a:endParaRPr kumimoji="0" lang="en-US" sz="1400" b="1"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endParaRPr>
          </a:p>
        </p:txBody>
      </p:sp>
      <p:sp>
        <p:nvSpPr>
          <p:cNvPr id="11" name="Yuvarlatılmış Dikdörtgen 10">
            <a:extLst>
              <a:ext uri="{FF2B5EF4-FFF2-40B4-BE49-F238E27FC236}">
                <a16:creationId xmlns:a16="http://schemas.microsoft.com/office/drawing/2014/main" id="{065486F5-8580-0941-9C5A-76EB9FC07511}"/>
              </a:ext>
            </a:extLst>
          </p:cNvPr>
          <p:cNvSpPr/>
          <p:nvPr/>
        </p:nvSpPr>
        <p:spPr bwMode="auto">
          <a:xfrm>
            <a:off x="7146375" y="1930195"/>
            <a:ext cx="4044961"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a:latin typeface="Lato" panose="020F0502020204030203" pitchFamily="34" charset="0"/>
                <a:ea typeface="Lato" panose="020F0502020204030203" pitchFamily="34" charset="0"/>
                <a:cs typeface="Lato" panose="020F0502020204030203" pitchFamily="34" charset="0"/>
              </a:rPr>
              <a:t>Length of a</a:t>
            </a: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menities_list is 65875</a:t>
            </a:r>
          </a:p>
        </p:txBody>
      </p:sp>
      <p:sp>
        <p:nvSpPr>
          <p:cNvPr id="12" name="Yuvarlatılmış Dikdörtgen 11">
            <a:extLst>
              <a:ext uri="{FF2B5EF4-FFF2-40B4-BE49-F238E27FC236}">
                <a16:creationId xmlns:a16="http://schemas.microsoft.com/office/drawing/2014/main" id="{CF609E7B-263D-AD44-A25C-76E40F396BBC}"/>
              </a:ext>
            </a:extLst>
          </p:cNvPr>
          <p:cNvSpPr/>
          <p:nvPr/>
        </p:nvSpPr>
        <p:spPr bwMode="auto">
          <a:xfrm>
            <a:off x="7146374" y="3122349"/>
            <a:ext cx="4044962"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a:latin typeface="Lato" panose="020F0502020204030203" pitchFamily="34" charset="0"/>
                <a:ea typeface="Lato" panose="020F0502020204030203" pitchFamily="34" charset="0"/>
                <a:cs typeface="Lato" panose="020F0502020204030203" pitchFamily="34" charset="0"/>
              </a:rPr>
              <a:t>Length of a</a:t>
            </a: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menities is 2516</a:t>
            </a:r>
          </a:p>
        </p:txBody>
      </p:sp>
      <p:sp>
        <p:nvSpPr>
          <p:cNvPr id="13" name="Yuvarlatılmış Dikdörtgen 12">
            <a:extLst>
              <a:ext uri="{FF2B5EF4-FFF2-40B4-BE49-F238E27FC236}">
                <a16:creationId xmlns:a16="http://schemas.microsoft.com/office/drawing/2014/main" id="{7011D552-86A3-BA4E-909A-8C49AA0CBAC9}"/>
              </a:ext>
            </a:extLst>
          </p:cNvPr>
          <p:cNvSpPr/>
          <p:nvPr/>
        </p:nvSpPr>
        <p:spPr bwMode="auto">
          <a:xfrm>
            <a:off x="1000664" y="4290727"/>
            <a:ext cx="4044962"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Removing all columns where no more than </a:t>
            </a:r>
          </a:p>
          <a:p>
            <a:pPr algn="ct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13000 houses have that amenity (20% of the data)</a:t>
            </a:r>
            <a:endPar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endParaRPr>
          </a:p>
        </p:txBody>
      </p:sp>
      <p:sp>
        <p:nvSpPr>
          <p:cNvPr id="14" name="Sağ Ok 13">
            <a:extLst>
              <a:ext uri="{FF2B5EF4-FFF2-40B4-BE49-F238E27FC236}">
                <a16:creationId xmlns:a16="http://schemas.microsoft.com/office/drawing/2014/main" id="{C6B27BAE-F403-6B46-B112-AA5BB64AC4AB}"/>
              </a:ext>
            </a:extLst>
          </p:cNvPr>
          <p:cNvSpPr/>
          <p:nvPr/>
        </p:nvSpPr>
        <p:spPr bwMode="auto">
          <a:xfrm>
            <a:off x="5663952" y="2169902"/>
            <a:ext cx="864096" cy="526426"/>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15" name="Yuvarlatılmış Dikdörtgen 14">
            <a:extLst>
              <a:ext uri="{FF2B5EF4-FFF2-40B4-BE49-F238E27FC236}">
                <a16:creationId xmlns:a16="http://schemas.microsoft.com/office/drawing/2014/main" id="{E5A7111C-05C0-7E46-9F20-321227B6F7AF}"/>
              </a:ext>
            </a:extLst>
          </p:cNvPr>
          <p:cNvSpPr/>
          <p:nvPr/>
        </p:nvSpPr>
        <p:spPr bwMode="auto">
          <a:xfrm>
            <a:off x="7146374" y="4314503"/>
            <a:ext cx="4044962" cy="100584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400">
                <a:latin typeface="Lato" panose="020F0502020204030203" pitchFamily="34" charset="0"/>
                <a:ea typeface="Lato" panose="020F0502020204030203" pitchFamily="34" charset="0"/>
                <a:cs typeface="Lato" panose="020F0502020204030203" pitchFamily="34" charset="0"/>
              </a:rPr>
              <a:t>Number of remaining amenities is 28</a:t>
            </a:r>
            <a:endPar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endParaRPr>
          </a:p>
        </p:txBody>
      </p:sp>
      <p:sp>
        <p:nvSpPr>
          <p:cNvPr id="16" name="Sağ Ok 15">
            <a:extLst>
              <a:ext uri="{FF2B5EF4-FFF2-40B4-BE49-F238E27FC236}">
                <a16:creationId xmlns:a16="http://schemas.microsoft.com/office/drawing/2014/main" id="{733F8B64-31EF-C240-A1D1-E79773C21564}"/>
              </a:ext>
            </a:extLst>
          </p:cNvPr>
          <p:cNvSpPr/>
          <p:nvPr/>
        </p:nvSpPr>
        <p:spPr bwMode="auto">
          <a:xfrm>
            <a:off x="5663952" y="3362056"/>
            <a:ext cx="864096" cy="526426"/>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17" name="Sağ Ok 16">
            <a:extLst>
              <a:ext uri="{FF2B5EF4-FFF2-40B4-BE49-F238E27FC236}">
                <a16:creationId xmlns:a16="http://schemas.microsoft.com/office/drawing/2014/main" id="{C957480F-6B27-004B-B06C-4A145EB171FD}"/>
              </a:ext>
            </a:extLst>
          </p:cNvPr>
          <p:cNvSpPr/>
          <p:nvPr/>
        </p:nvSpPr>
        <p:spPr bwMode="auto">
          <a:xfrm>
            <a:off x="5663952" y="4530434"/>
            <a:ext cx="864096" cy="526426"/>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18" name="Yuvarlatılmış Dikdörtgen 25">
            <a:extLst>
              <a:ext uri="{FF2B5EF4-FFF2-40B4-BE49-F238E27FC236}">
                <a16:creationId xmlns:a16="http://schemas.microsoft.com/office/drawing/2014/main" id="{6468EE33-2D76-2F44-AE1C-41275E24AF44}"/>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9" name="Yuvarlatılmış Dikdörtgen 26">
            <a:extLst>
              <a:ext uri="{FF2B5EF4-FFF2-40B4-BE49-F238E27FC236}">
                <a16:creationId xmlns:a16="http://schemas.microsoft.com/office/drawing/2014/main" id="{803BD471-2ED4-124A-A658-C8209E38E2FA}"/>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0" name="Yuvarlatılmış Dikdörtgen 28">
            <a:extLst>
              <a:ext uri="{FF2B5EF4-FFF2-40B4-BE49-F238E27FC236}">
                <a16:creationId xmlns:a16="http://schemas.microsoft.com/office/drawing/2014/main" id="{324207DB-8223-7248-B283-77415A3C06B3}"/>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7166355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1CE592-DF3D-E24B-9A43-B75F7F9B6E1E}"/>
              </a:ext>
            </a:extLst>
          </p:cNvPr>
          <p:cNvSpPr>
            <a:spLocks noGrp="1"/>
          </p:cNvSpPr>
          <p:nvPr>
            <p:ph type="title"/>
          </p:nvPr>
        </p:nvSpPr>
        <p:spPr/>
        <p:txBody>
          <a:bodyPr/>
          <a:lstStyle/>
          <a:p>
            <a:r>
              <a:rPr lang="tr-TR" b="1"/>
              <a:t>PREPROCESSING NEIGHBORHOOD</a:t>
            </a:r>
          </a:p>
        </p:txBody>
      </p:sp>
      <p:sp>
        <p:nvSpPr>
          <p:cNvPr id="4" name="Metin kutusu 3">
            <a:extLst>
              <a:ext uri="{FF2B5EF4-FFF2-40B4-BE49-F238E27FC236}">
                <a16:creationId xmlns:a16="http://schemas.microsoft.com/office/drawing/2014/main" id="{5C7DB7EA-9EBF-EA4B-80B0-300F6E5050B0}"/>
              </a:ext>
            </a:extLst>
          </p:cNvPr>
          <p:cNvSpPr txBox="1"/>
          <p:nvPr/>
        </p:nvSpPr>
        <p:spPr>
          <a:xfrm>
            <a:off x="269413" y="1210093"/>
            <a:ext cx="11659062" cy="738664"/>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Neighborhood data of London was problematic in terms of the numbers and differences of neighborhoods. </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have grouped the neighborhood data according to average price and label-encoded depending on the new price range we obtained.</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The most expensive neighborhood depending on the average price values are located at the center of London.</a:t>
            </a:r>
          </a:p>
        </p:txBody>
      </p:sp>
      <p:grpSp>
        <p:nvGrpSpPr>
          <p:cNvPr id="10" name="Group 9">
            <a:extLst>
              <a:ext uri="{FF2B5EF4-FFF2-40B4-BE49-F238E27FC236}">
                <a16:creationId xmlns:a16="http://schemas.microsoft.com/office/drawing/2014/main" id="{647D6BD3-63DC-4A49-85D3-43FCE23598C2}"/>
              </a:ext>
            </a:extLst>
          </p:cNvPr>
          <p:cNvGrpSpPr/>
          <p:nvPr/>
        </p:nvGrpSpPr>
        <p:grpSpPr>
          <a:xfrm>
            <a:off x="638857" y="2594064"/>
            <a:ext cx="10843522" cy="2889504"/>
            <a:chOff x="638857" y="2594064"/>
            <a:chExt cx="10843522" cy="2889504"/>
          </a:xfrm>
        </p:grpSpPr>
        <p:pic>
          <p:nvPicPr>
            <p:cNvPr id="3" name="Resim 2">
              <a:extLst>
                <a:ext uri="{FF2B5EF4-FFF2-40B4-BE49-F238E27FC236}">
                  <a16:creationId xmlns:a16="http://schemas.microsoft.com/office/drawing/2014/main" id="{474FE45B-9709-2D45-B3A4-E97FC0B26A9B}"/>
                </a:ext>
              </a:extLst>
            </p:cNvPr>
            <p:cNvPicPr>
              <a:picLocks noChangeAspect="1"/>
            </p:cNvPicPr>
            <p:nvPr/>
          </p:nvPicPr>
          <p:blipFill>
            <a:blip r:embed="rId3"/>
            <a:stretch>
              <a:fillRect/>
            </a:stretch>
          </p:blipFill>
          <p:spPr>
            <a:xfrm>
              <a:off x="6598812" y="2594064"/>
              <a:ext cx="4883567" cy="2889504"/>
            </a:xfrm>
            <a:prstGeom prst="rect">
              <a:avLst/>
            </a:prstGeom>
          </p:spPr>
        </p:pic>
        <p:pic>
          <p:nvPicPr>
            <p:cNvPr id="5" name="Resim 4">
              <a:extLst>
                <a:ext uri="{FF2B5EF4-FFF2-40B4-BE49-F238E27FC236}">
                  <a16:creationId xmlns:a16="http://schemas.microsoft.com/office/drawing/2014/main" id="{5B3900B1-5494-5D4C-A25E-448E508C03BC}"/>
                </a:ext>
              </a:extLst>
            </p:cNvPr>
            <p:cNvPicPr>
              <a:picLocks noChangeAspect="1"/>
            </p:cNvPicPr>
            <p:nvPr/>
          </p:nvPicPr>
          <p:blipFill>
            <a:blip r:embed="rId4"/>
            <a:stretch>
              <a:fillRect/>
            </a:stretch>
          </p:blipFill>
          <p:spPr>
            <a:xfrm>
              <a:off x="638857" y="2594119"/>
              <a:ext cx="4954331" cy="2889449"/>
            </a:xfrm>
            <a:prstGeom prst="rect">
              <a:avLst/>
            </a:prstGeom>
          </p:spPr>
        </p:pic>
        <p:sp>
          <p:nvSpPr>
            <p:cNvPr id="6" name="Sağ Ok 5">
              <a:extLst>
                <a:ext uri="{FF2B5EF4-FFF2-40B4-BE49-F238E27FC236}">
                  <a16:creationId xmlns:a16="http://schemas.microsoft.com/office/drawing/2014/main" id="{F5E46FC4-A8B1-184D-9500-549C1A050189}"/>
                </a:ext>
              </a:extLst>
            </p:cNvPr>
            <p:cNvSpPr/>
            <p:nvPr/>
          </p:nvSpPr>
          <p:spPr bwMode="auto">
            <a:xfrm>
              <a:off x="5768887" y="3810029"/>
              <a:ext cx="654226" cy="457574"/>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grpSp>
      <p:sp>
        <p:nvSpPr>
          <p:cNvPr id="14" name="Yuvarlatılmış Dikdörtgen 25">
            <a:extLst>
              <a:ext uri="{FF2B5EF4-FFF2-40B4-BE49-F238E27FC236}">
                <a16:creationId xmlns:a16="http://schemas.microsoft.com/office/drawing/2014/main" id="{F147071E-2964-0647-8FEF-67901218E454}"/>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5" name="Yuvarlatılmış Dikdörtgen 26">
            <a:extLst>
              <a:ext uri="{FF2B5EF4-FFF2-40B4-BE49-F238E27FC236}">
                <a16:creationId xmlns:a16="http://schemas.microsoft.com/office/drawing/2014/main" id="{783FD338-1824-1740-BFCE-F36F81514982}"/>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6" name="Yuvarlatılmış Dikdörtgen 28">
            <a:extLst>
              <a:ext uri="{FF2B5EF4-FFF2-40B4-BE49-F238E27FC236}">
                <a16:creationId xmlns:a16="http://schemas.microsoft.com/office/drawing/2014/main" id="{CB46A77C-B767-8B41-9C7D-3D35BB995A7F}"/>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462238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B6CD4BF-B707-C64D-9694-F3C2596A1AA5}"/>
              </a:ext>
            </a:extLst>
          </p:cNvPr>
          <p:cNvSpPr>
            <a:spLocks noGrp="1"/>
          </p:cNvSpPr>
          <p:nvPr>
            <p:ph type="title"/>
          </p:nvPr>
        </p:nvSpPr>
        <p:spPr/>
        <p:txBody>
          <a:bodyPr>
            <a:normAutofit/>
          </a:bodyPr>
          <a:lstStyle/>
          <a:p>
            <a:r>
              <a:rPr lang="tr-TR" b="1"/>
              <a:t>TRAINING MACHINE LEARNING MODELS</a:t>
            </a:r>
          </a:p>
        </p:txBody>
      </p:sp>
      <p:sp>
        <p:nvSpPr>
          <p:cNvPr id="13" name="Metin kutusu 12">
            <a:extLst>
              <a:ext uri="{FF2B5EF4-FFF2-40B4-BE49-F238E27FC236}">
                <a16:creationId xmlns:a16="http://schemas.microsoft.com/office/drawing/2014/main" id="{64205760-FA8C-0F45-B712-D12A70A88602}"/>
              </a:ext>
            </a:extLst>
          </p:cNvPr>
          <p:cNvSpPr txBox="1"/>
          <p:nvPr/>
        </p:nvSpPr>
        <p:spPr>
          <a:xfrm>
            <a:off x="1014738" y="1649221"/>
            <a:ext cx="4114150" cy="1384995"/>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have split the data according to 80:10:10 ratios to obtain train, validation, and test splits.</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trained a Linear Regression and a Decision Tree Classifier as initial models.</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These models could not explain much of the variance</a:t>
            </a:r>
          </a:p>
        </p:txBody>
      </p:sp>
      <p:graphicFrame>
        <p:nvGraphicFramePr>
          <p:cNvPr id="14" name="Tablo 13">
            <a:extLst>
              <a:ext uri="{FF2B5EF4-FFF2-40B4-BE49-F238E27FC236}">
                <a16:creationId xmlns:a16="http://schemas.microsoft.com/office/drawing/2014/main" id="{450E29BB-DD43-E448-BF70-1F1C53CA4964}"/>
              </a:ext>
            </a:extLst>
          </p:cNvPr>
          <p:cNvGraphicFramePr>
            <a:graphicFrameLocks noGrp="1"/>
          </p:cNvGraphicFramePr>
          <p:nvPr>
            <p:extLst>
              <p:ext uri="{D42A27DB-BD31-4B8C-83A1-F6EECF244321}">
                <p14:modId xmlns:p14="http://schemas.microsoft.com/office/powerpoint/2010/main" val="2894420073"/>
              </p:ext>
            </p:extLst>
          </p:nvPr>
        </p:nvGraphicFramePr>
        <p:xfrm>
          <a:off x="1003816" y="3429000"/>
          <a:ext cx="4157512" cy="2305706"/>
        </p:xfrm>
        <a:graphic>
          <a:graphicData uri="http://schemas.openxmlformats.org/drawingml/2006/table">
            <a:tbl>
              <a:tblPr firstRow="1" bandRow="1">
                <a:tableStyleId>{5C22544A-7EE6-4342-B048-85BDC9FD1C3A}</a:tableStyleId>
              </a:tblPr>
              <a:tblGrid>
                <a:gridCol w="2078756">
                  <a:extLst>
                    <a:ext uri="{9D8B030D-6E8A-4147-A177-3AD203B41FA5}">
                      <a16:colId xmlns:a16="http://schemas.microsoft.com/office/drawing/2014/main" val="1305841302"/>
                    </a:ext>
                  </a:extLst>
                </a:gridCol>
                <a:gridCol w="2078756">
                  <a:extLst>
                    <a:ext uri="{9D8B030D-6E8A-4147-A177-3AD203B41FA5}">
                      <a16:colId xmlns:a16="http://schemas.microsoft.com/office/drawing/2014/main" val="2031481382"/>
                    </a:ext>
                  </a:extLst>
                </a:gridCol>
              </a:tblGrid>
              <a:tr h="372445">
                <a:tc>
                  <a:txBody>
                    <a:bodyPr/>
                    <a:lstStyle/>
                    <a:p>
                      <a:endParaRPr lang="en-US" sz="16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endParaRPr lang="en-US" sz="1400" noProof="0">
                        <a:latin typeface="Lato" panose="020F0502020204030203" pitchFamily="34" charset="0"/>
                        <a:ea typeface="Lato" panose="020F0502020204030203" pitchFamily="34" charset="0"/>
                        <a:cs typeface="Lato" panose="020F0502020204030203" pitchFamily="34" charset="0"/>
                      </a:endParaRPr>
                    </a:p>
                    <a:p>
                      <a:pPr algn="ctr"/>
                      <a:r>
                        <a:rPr lang="en-US" sz="1400" noProof="0">
                          <a:latin typeface="Lato" panose="020F0502020204030203" pitchFamily="34" charset="0"/>
                          <a:ea typeface="Lato" panose="020F0502020204030203" pitchFamily="34" charset="0"/>
                          <a:cs typeface="Lato" panose="020F0502020204030203" pitchFamily="34" charset="0"/>
                        </a:rPr>
                        <a:t>R Squared</a:t>
                      </a:r>
                    </a:p>
                    <a:p>
                      <a:pPr algn="ctr"/>
                      <a:endParaRPr lang="en-US" sz="14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extLst>
                  <a:ext uri="{0D108BD9-81ED-4DB2-BD59-A6C34878D82A}">
                    <a16:rowId xmlns:a16="http://schemas.microsoft.com/office/drawing/2014/main" val="427554459"/>
                  </a:ext>
                </a:extLst>
              </a:tr>
              <a:tr h="787093">
                <a:tc>
                  <a:txBody>
                    <a:bodyPr/>
                    <a:lstStyle/>
                    <a:p>
                      <a:r>
                        <a:rPr lang="en-US" sz="1400" b="1" noProof="0">
                          <a:latin typeface="Lato" panose="020F0502020204030203" pitchFamily="34" charset="0"/>
                          <a:ea typeface="Lato" panose="020F0502020204030203" pitchFamily="34" charset="0"/>
                          <a:cs typeface="Lato" panose="020F0502020204030203" pitchFamily="34" charset="0"/>
                        </a:rPr>
                        <a:t>Linear Regression</a:t>
                      </a:r>
                    </a:p>
                  </a:txBody>
                  <a:tcPr anchor="ctr">
                    <a:solidFill>
                      <a:srgbClr val="B1CBBD"/>
                    </a:solidFill>
                  </a:tcPr>
                </a:tc>
                <a:tc>
                  <a:txBody>
                    <a:bodyPr/>
                    <a:lstStyle/>
                    <a:p>
                      <a:pPr algn="ctr"/>
                      <a:r>
                        <a:rPr lang="tr-TR" sz="1200"/>
                        <a:t>0.4524</a:t>
                      </a:r>
                      <a:endParaRPr lang="en-US" sz="1200" noProof="0">
                        <a:latin typeface="Lato" panose="020F0502020204030203" pitchFamily="34" charset="0"/>
                        <a:ea typeface="Lato" panose="020F0502020204030203" pitchFamily="34" charset="0"/>
                        <a:cs typeface="Lato" panose="020F0502020204030203" pitchFamily="34" charset="0"/>
                      </a:endParaRPr>
                    </a:p>
                  </a:txBody>
                  <a:tcPr anchor="ctr">
                    <a:solidFill>
                      <a:srgbClr val="B1CBBD"/>
                    </a:solidFill>
                  </a:tcPr>
                </a:tc>
                <a:extLst>
                  <a:ext uri="{0D108BD9-81ED-4DB2-BD59-A6C34878D82A}">
                    <a16:rowId xmlns:a16="http://schemas.microsoft.com/office/drawing/2014/main" val="761173217"/>
                  </a:ext>
                </a:extLst>
              </a:tr>
              <a:tr h="787093">
                <a:tc>
                  <a:txBody>
                    <a:bodyPr/>
                    <a:lstStyle/>
                    <a:p>
                      <a:r>
                        <a:rPr lang="en-US" sz="1400" b="1" noProof="0">
                          <a:latin typeface="Lato" panose="020F0502020204030203" pitchFamily="34" charset="0"/>
                          <a:ea typeface="Lato" panose="020F0502020204030203" pitchFamily="34" charset="0"/>
                          <a:cs typeface="Lato" panose="020F0502020204030203" pitchFamily="34" charset="0"/>
                        </a:rPr>
                        <a:t>Decision Tree Classifier</a:t>
                      </a:r>
                    </a:p>
                  </a:txBody>
                  <a:tcPr anchor="ctr">
                    <a:solidFill>
                      <a:srgbClr val="B1CBBD"/>
                    </a:solidFill>
                  </a:tcPr>
                </a:tc>
                <a:tc>
                  <a:txBody>
                    <a:bodyPr/>
                    <a:lstStyle/>
                    <a:p>
                      <a:pPr algn="ctr"/>
                      <a:r>
                        <a:rPr lang="tr-TR" sz="1200"/>
                        <a:t>0.0519</a:t>
                      </a:r>
                      <a:endParaRPr lang="en-US" sz="1200" noProof="0">
                        <a:latin typeface="Lato" panose="020F0502020204030203" pitchFamily="34" charset="0"/>
                        <a:ea typeface="Lato" panose="020F0502020204030203" pitchFamily="34" charset="0"/>
                        <a:cs typeface="Lato" panose="020F0502020204030203" pitchFamily="34" charset="0"/>
                      </a:endParaRPr>
                    </a:p>
                  </a:txBody>
                  <a:tcPr anchor="ctr">
                    <a:solidFill>
                      <a:srgbClr val="B1CBBD"/>
                    </a:solidFill>
                  </a:tcPr>
                </a:tc>
                <a:extLst>
                  <a:ext uri="{0D108BD9-81ED-4DB2-BD59-A6C34878D82A}">
                    <a16:rowId xmlns:a16="http://schemas.microsoft.com/office/drawing/2014/main" val="1575007230"/>
                  </a:ext>
                </a:extLst>
              </a:tr>
            </a:tbl>
          </a:graphicData>
        </a:graphic>
      </p:graphicFrame>
      <p:sp>
        <p:nvSpPr>
          <p:cNvPr id="15" name="Sağ Ok 14">
            <a:extLst>
              <a:ext uri="{FF2B5EF4-FFF2-40B4-BE49-F238E27FC236}">
                <a16:creationId xmlns:a16="http://schemas.microsoft.com/office/drawing/2014/main" id="{093B8D52-8343-EB48-9D77-BD19380EDCAE}"/>
              </a:ext>
            </a:extLst>
          </p:cNvPr>
          <p:cNvSpPr/>
          <p:nvPr/>
        </p:nvSpPr>
        <p:spPr bwMode="auto">
          <a:xfrm>
            <a:off x="5499224" y="4040096"/>
            <a:ext cx="1228278" cy="1082857"/>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pic>
        <p:nvPicPr>
          <p:cNvPr id="16" name="Resim 15">
            <a:extLst>
              <a:ext uri="{FF2B5EF4-FFF2-40B4-BE49-F238E27FC236}">
                <a16:creationId xmlns:a16="http://schemas.microsoft.com/office/drawing/2014/main" id="{D8617B0A-649A-B648-A53E-AD077E298236}"/>
              </a:ext>
            </a:extLst>
          </p:cNvPr>
          <p:cNvPicPr>
            <a:picLocks noChangeAspect="1"/>
          </p:cNvPicPr>
          <p:nvPr/>
        </p:nvPicPr>
        <p:blipFill rotWithShape="1">
          <a:blip r:embed="rId2"/>
          <a:srcRect r="5278"/>
          <a:stretch/>
        </p:blipFill>
        <p:spPr>
          <a:xfrm>
            <a:off x="7065398" y="3429000"/>
            <a:ext cx="4157511" cy="2305050"/>
          </a:xfrm>
          <a:prstGeom prst="rect">
            <a:avLst/>
          </a:prstGeom>
        </p:spPr>
      </p:pic>
      <p:sp>
        <p:nvSpPr>
          <p:cNvPr id="17" name="Metin kutusu 16">
            <a:extLst>
              <a:ext uri="{FF2B5EF4-FFF2-40B4-BE49-F238E27FC236}">
                <a16:creationId xmlns:a16="http://schemas.microsoft.com/office/drawing/2014/main" id="{242F55C3-5432-AC4C-8C8E-A1FD6592ECC6}"/>
              </a:ext>
            </a:extLst>
          </p:cNvPr>
          <p:cNvSpPr txBox="1"/>
          <p:nvPr/>
        </p:nvSpPr>
        <p:spPr>
          <a:xfrm>
            <a:off x="7063111" y="1640626"/>
            <a:ext cx="4001441" cy="954107"/>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have selected the top 25 features with the largest feature importance and trained a  Random Forest Regressor and a Gradient Boosting Regressor.</a:t>
            </a:r>
          </a:p>
        </p:txBody>
      </p:sp>
      <p:sp>
        <p:nvSpPr>
          <p:cNvPr id="26" name="Yuvarlatılmış Dikdörtgen 25">
            <a:extLst>
              <a:ext uri="{FF2B5EF4-FFF2-40B4-BE49-F238E27FC236}">
                <a16:creationId xmlns:a16="http://schemas.microsoft.com/office/drawing/2014/main" id="{B774E563-3379-0B41-87DD-9C05F0E394E7}"/>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7" name="Yuvarlatılmış Dikdörtgen 26">
            <a:extLst>
              <a:ext uri="{FF2B5EF4-FFF2-40B4-BE49-F238E27FC236}">
                <a16:creationId xmlns:a16="http://schemas.microsoft.com/office/drawing/2014/main" id="{60E7356A-4DEE-D045-9476-E420513F6AC6}"/>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8" name="Yuvarlatılmış Dikdörtgen 28">
            <a:extLst>
              <a:ext uri="{FF2B5EF4-FFF2-40B4-BE49-F238E27FC236}">
                <a16:creationId xmlns:a16="http://schemas.microsoft.com/office/drawing/2014/main" id="{8DEA9904-928D-0344-BC93-B8AD653F3383}"/>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991928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B6CD4BF-B707-C64D-9694-F3C2596A1AA5}"/>
              </a:ext>
            </a:extLst>
          </p:cNvPr>
          <p:cNvSpPr>
            <a:spLocks noGrp="1"/>
          </p:cNvSpPr>
          <p:nvPr>
            <p:ph type="title"/>
          </p:nvPr>
        </p:nvSpPr>
        <p:spPr/>
        <p:txBody>
          <a:bodyPr>
            <a:normAutofit/>
          </a:bodyPr>
          <a:lstStyle/>
          <a:p>
            <a:r>
              <a:rPr lang="tr-TR" b="1"/>
              <a:t>TRAINING MACHINE LEARNING MODELS</a:t>
            </a:r>
          </a:p>
        </p:txBody>
      </p:sp>
      <p:graphicFrame>
        <p:nvGraphicFramePr>
          <p:cNvPr id="3" name="Tablo 12">
            <a:extLst>
              <a:ext uri="{FF2B5EF4-FFF2-40B4-BE49-F238E27FC236}">
                <a16:creationId xmlns:a16="http://schemas.microsoft.com/office/drawing/2014/main" id="{5B15310E-B379-724E-BD41-9A749F350488}"/>
              </a:ext>
            </a:extLst>
          </p:cNvPr>
          <p:cNvGraphicFramePr>
            <a:graphicFrameLocks noGrp="1"/>
          </p:cNvGraphicFramePr>
          <p:nvPr>
            <p:extLst>
              <p:ext uri="{D42A27DB-BD31-4B8C-83A1-F6EECF244321}">
                <p14:modId xmlns:p14="http://schemas.microsoft.com/office/powerpoint/2010/main" val="1269908399"/>
              </p:ext>
            </p:extLst>
          </p:nvPr>
        </p:nvGraphicFramePr>
        <p:xfrm>
          <a:off x="807294" y="3141762"/>
          <a:ext cx="10577411" cy="2592288"/>
        </p:xfrm>
        <a:graphic>
          <a:graphicData uri="http://schemas.openxmlformats.org/drawingml/2006/table">
            <a:tbl>
              <a:tblPr firstRow="1" bandRow="1">
                <a:tableStyleId>{5C22544A-7EE6-4342-B048-85BDC9FD1C3A}</a:tableStyleId>
              </a:tblPr>
              <a:tblGrid>
                <a:gridCol w="2160174">
                  <a:extLst>
                    <a:ext uri="{9D8B030D-6E8A-4147-A177-3AD203B41FA5}">
                      <a16:colId xmlns:a16="http://schemas.microsoft.com/office/drawing/2014/main" val="4194553960"/>
                    </a:ext>
                  </a:extLst>
                </a:gridCol>
                <a:gridCol w="819377">
                  <a:extLst>
                    <a:ext uri="{9D8B030D-6E8A-4147-A177-3AD203B41FA5}">
                      <a16:colId xmlns:a16="http://schemas.microsoft.com/office/drawing/2014/main" val="3018949171"/>
                    </a:ext>
                  </a:extLst>
                </a:gridCol>
                <a:gridCol w="819377">
                  <a:extLst>
                    <a:ext uri="{9D8B030D-6E8A-4147-A177-3AD203B41FA5}">
                      <a16:colId xmlns:a16="http://schemas.microsoft.com/office/drawing/2014/main" val="2717232052"/>
                    </a:ext>
                  </a:extLst>
                </a:gridCol>
                <a:gridCol w="819377">
                  <a:extLst>
                    <a:ext uri="{9D8B030D-6E8A-4147-A177-3AD203B41FA5}">
                      <a16:colId xmlns:a16="http://schemas.microsoft.com/office/drawing/2014/main" val="3187202480"/>
                    </a:ext>
                  </a:extLst>
                </a:gridCol>
                <a:gridCol w="819377">
                  <a:extLst>
                    <a:ext uri="{9D8B030D-6E8A-4147-A177-3AD203B41FA5}">
                      <a16:colId xmlns:a16="http://schemas.microsoft.com/office/drawing/2014/main" val="1584376770"/>
                    </a:ext>
                  </a:extLst>
                </a:gridCol>
                <a:gridCol w="819377">
                  <a:extLst>
                    <a:ext uri="{9D8B030D-6E8A-4147-A177-3AD203B41FA5}">
                      <a16:colId xmlns:a16="http://schemas.microsoft.com/office/drawing/2014/main" val="1149059639"/>
                    </a:ext>
                  </a:extLst>
                </a:gridCol>
                <a:gridCol w="893866">
                  <a:extLst>
                    <a:ext uri="{9D8B030D-6E8A-4147-A177-3AD203B41FA5}">
                      <a16:colId xmlns:a16="http://schemas.microsoft.com/office/drawing/2014/main" val="2987628057"/>
                    </a:ext>
                  </a:extLst>
                </a:gridCol>
                <a:gridCol w="893866">
                  <a:extLst>
                    <a:ext uri="{9D8B030D-6E8A-4147-A177-3AD203B41FA5}">
                      <a16:colId xmlns:a16="http://schemas.microsoft.com/office/drawing/2014/main" val="3743203436"/>
                    </a:ext>
                  </a:extLst>
                </a:gridCol>
                <a:gridCol w="819377">
                  <a:extLst>
                    <a:ext uri="{9D8B030D-6E8A-4147-A177-3AD203B41FA5}">
                      <a16:colId xmlns:a16="http://schemas.microsoft.com/office/drawing/2014/main" val="3082035608"/>
                    </a:ext>
                  </a:extLst>
                </a:gridCol>
                <a:gridCol w="893866">
                  <a:extLst>
                    <a:ext uri="{9D8B030D-6E8A-4147-A177-3AD203B41FA5}">
                      <a16:colId xmlns:a16="http://schemas.microsoft.com/office/drawing/2014/main" val="2096684462"/>
                    </a:ext>
                  </a:extLst>
                </a:gridCol>
                <a:gridCol w="819377">
                  <a:extLst>
                    <a:ext uri="{9D8B030D-6E8A-4147-A177-3AD203B41FA5}">
                      <a16:colId xmlns:a16="http://schemas.microsoft.com/office/drawing/2014/main" val="3074849918"/>
                    </a:ext>
                  </a:extLst>
                </a:gridCol>
              </a:tblGrid>
              <a:tr h="648072">
                <a:tc>
                  <a:txBody>
                    <a:bodyPr/>
                    <a:lstStyle/>
                    <a:p>
                      <a:endParaRPr lang="en-US" sz="16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gridSpan="2">
                  <a:txBody>
                    <a:bodyPr/>
                    <a:lstStyle/>
                    <a:p>
                      <a:pPr algn="ctr"/>
                      <a:r>
                        <a:rPr lang="en-US" sz="1600" noProof="0">
                          <a:latin typeface="Lato" panose="020F0502020204030203" pitchFamily="34" charset="0"/>
                          <a:ea typeface="Lato" panose="020F0502020204030203" pitchFamily="34" charset="0"/>
                          <a:cs typeface="Lato" panose="020F0502020204030203" pitchFamily="34" charset="0"/>
                        </a:rPr>
                        <a:t>Base</a:t>
                      </a:r>
                    </a:p>
                  </a:txBody>
                  <a:tcPr anchor="ctr">
                    <a:solidFill>
                      <a:srgbClr val="97AEA0"/>
                    </a:solidFill>
                  </a:tcPr>
                </a:tc>
                <a:tc hMerge="1">
                  <a:txBody>
                    <a:bodyPr/>
                    <a:lstStyle/>
                    <a:p>
                      <a:pPr algn="ctr"/>
                      <a:endParaRPr lang="en-US" sz="16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gridSpan="2">
                  <a:txBody>
                    <a:bodyPr/>
                    <a:lstStyle/>
                    <a:p>
                      <a:pPr algn="ctr"/>
                      <a:r>
                        <a:rPr lang="en-US" sz="1600" noProof="0">
                          <a:latin typeface="Lato" panose="020F0502020204030203" pitchFamily="34" charset="0"/>
                          <a:ea typeface="Lato" panose="020F0502020204030203" pitchFamily="34" charset="0"/>
                          <a:cs typeface="Lato" panose="020F0502020204030203" pitchFamily="34" charset="0"/>
                        </a:rPr>
                        <a:t>Grid search</a:t>
                      </a:r>
                    </a:p>
                  </a:txBody>
                  <a:tcPr anchor="ctr">
                    <a:solidFill>
                      <a:srgbClr val="97AEA0"/>
                    </a:solidFill>
                  </a:tcPr>
                </a:tc>
                <a:tc hMerge="1">
                  <a:txBody>
                    <a:bodyPr/>
                    <a:lstStyle/>
                    <a:p>
                      <a:pPr algn="ctr"/>
                      <a:endParaRPr lang="en-US" sz="16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gridSpan="2">
                  <a:txBody>
                    <a:bodyPr/>
                    <a:lstStyle/>
                    <a:p>
                      <a:pPr algn="ctr"/>
                      <a:r>
                        <a:rPr lang="en-US" sz="1600" noProof="0">
                          <a:latin typeface="Lato" panose="020F0502020204030203" pitchFamily="34" charset="0"/>
                          <a:ea typeface="Lato" panose="020F0502020204030203" pitchFamily="34" charset="0"/>
                          <a:cs typeface="Lato" panose="020F0502020204030203" pitchFamily="34" charset="0"/>
                        </a:rPr>
                        <a:t>Feature engineering</a:t>
                      </a:r>
                    </a:p>
                  </a:txBody>
                  <a:tcPr anchor="ctr">
                    <a:solidFill>
                      <a:srgbClr val="97AEA0"/>
                    </a:solidFill>
                  </a:tcPr>
                </a:tc>
                <a:tc hMerge="1">
                  <a:txBody>
                    <a:bodyPr/>
                    <a:lstStyle/>
                    <a:p>
                      <a:endParaRPr lang="tr-TR"/>
                    </a:p>
                  </a:txBody>
                  <a:tcPr/>
                </a:tc>
                <a:tc gridSpan="2">
                  <a:txBody>
                    <a:bodyPr/>
                    <a:lstStyle/>
                    <a:p>
                      <a:pPr algn="ctr"/>
                      <a:r>
                        <a:rPr lang="en-US" sz="1600" noProof="0">
                          <a:latin typeface="Lato" panose="020F0502020204030203" pitchFamily="34" charset="0"/>
                          <a:ea typeface="Lato" panose="020F0502020204030203" pitchFamily="34" charset="0"/>
                          <a:cs typeface="Lato" panose="020F0502020204030203" pitchFamily="34" charset="0"/>
                        </a:rPr>
                        <a:t>Feature removal</a:t>
                      </a:r>
                    </a:p>
                  </a:txBody>
                  <a:tcPr anchor="ctr">
                    <a:solidFill>
                      <a:srgbClr val="97AEA0"/>
                    </a:solidFill>
                  </a:tcPr>
                </a:tc>
                <a:tc hMerge="1">
                  <a:txBody>
                    <a:bodyPr/>
                    <a:lstStyle/>
                    <a:p>
                      <a:endParaRPr lang="tr-TR"/>
                    </a:p>
                  </a:txBody>
                  <a:tcPr/>
                </a:tc>
                <a:tc gridSpan="2">
                  <a:txBody>
                    <a:bodyPr/>
                    <a:lstStyle/>
                    <a:p>
                      <a:pPr algn="ctr"/>
                      <a:r>
                        <a:rPr lang="en-US" sz="1600" noProof="0">
                          <a:latin typeface="Lato" panose="020F0502020204030203" pitchFamily="34" charset="0"/>
                          <a:ea typeface="Lato" panose="020F0502020204030203" pitchFamily="34" charset="0"/>
                          <a:cs typeface="Lato" panose="020F0502020204030203" pitchFamily="34" charset="0"/>
                        </a:rPr>
                        <a:t>Feature removal and engineering</a:t>
                      </a:r>
                    </a:p>
                  </a:txBody>
                  <a:tcPr anchor="ctr">
                    <a:solidFill>
                      <a:srgbClr val="97AEA0"/>
                    </a:solidFill>
                  </a:tcPr>
                </a:tc>
                <a:tc hMerge="1">
                  <a:txBody>
                    <a:bodyPr/>
                    <a:lstStyle/>
                    <a:p>
                      <a:endParaRPr lang="tr-TR"/>
                    </a:p>
                  </a:txBody>
                  <a:tcPr/>
                </a:tc>
                <a:extLst>
                  <a:ext uri="{0D108BD9-81ED-4DB2-BD59-A6C34878D82A}">
                    <a16:rowId xmlns:a16="http://schemas.microsoft.com/office/drawing/2014/main" val="1333495557"/>
                  </a:ext>
                </a:extLst>
              </a:tr>
              <a:tr h="648072">
                <a:tc>
                  <a:txBody>
                    <a:bodyPr/>
                    <a:lstStyle/>
                    <a:p>
                      <a:endParaRPr lang="en-US" sz="1300"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endParaRPr lang="en-US" sz="1400" b="1"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endParaRPr lang="en-US" sz="1400" b="1"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endParaRPr lang="en-US" sz="1400" b="1"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endParaRPr lang="en-US" sz="1400" b="1" noProof="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97AEA0"/>
                    </a:solidFill>
                  </a:tcPr>
                </a:tc>
                <a:extLst>
                  <a:ext uri="{0D108BD9-81ED-4DB2-BD59-A6C34878D82A}">
                    <a16:rowId xmlns:a16="http://schemas.microsoft.com/office/drawing/2014/main" val="430955688"/>
                  </a:ext>
                </a:extLst>
              </a:tr>
              <a:tr h="648072">
                <a:tc>
                  <a:txBody>
                    <a:bodyPr/>
                    <a:lstStyle/>
                    <a:p>
                      <a:r>
                        <a:rPr lang="en-US" sz="1400" b="1" noProof="0">
                          <a:latin typeface="Lato" panose="020F0502020204030203" pitchFamily="34" charset="0"/>
                          <a:ea typeface="Lato" panose="020F0502020204030203" pitchFamily="34" charset="0"/>
                          <a:cs typeface="Lato" panose="020F0502020204030203" pitchFamily="34" charset="0"/>
                        </a:rPr>
                        <a:t>Random Forest Regressor</a:t>
                      </a:r>
                    </a:p>
                  </a:txBody>
                  <a:tcPr anchor="ctr">
                    <a:solidFill>
                      <a:srgbClr val="B1CBBD"/>
                    </a:solidFill>
                  </a:tcPr>
                </a:tc>
                <a:tc>
                  <a:txBody>
                    <a:bodyPr/>
                    <a:lstStyle/>
                    <a:p>
                      <a:pPr marL="0" marR="0" lvl="0" indent="0" algn="ctr" defTabSz="914433" rtl="0" eaLnBrk="1" fontAlgn="auto" latinLnBrk="0" hangingPunct="1">
                        <a:lnSpc>
                          <a:spcPct val="100000"/>
                        </a:lnSpc>
                        <a:spcBef>
                          <a:spcPts val="0"/>
                        </a:spcBef>
                        <a:spcAft>
                          <a:spcPts val="0"/>
                        </a:spcAft>
                        <a:buClrTx/>
                        <a:buSzTx/>
                        <a:buFontTx/>
                        <a:buNone/>
                        <a:tabLst/>
                        <a:defRPr/>
                      </a:pPr>
                      <a:r>
                        <a:rPr lang="en-US" sz="1200" noProof="0">
                          <a:latin typeface="Lato" panose="020F0502020204030203" pitchFamily="34" charset="0"/>
                          <a:ea typeface="Lato" panose="020F0502020204030203" pitchFamily="34" charset="0"/>
                          <a:cs typeface="Lato" panose="020F0502020204030203" pitchFamily="34" charset="0"/>
                        </a:rPr>
                        <a:t>0.704</a:t>
                      </a:r>
                    </a:p>
                  </a:txBody>
                  <a:tcPr anchor="ctr">
                    <a:solidFill>
                      <a:srgbClr val="CFEBE0"/>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34.245</a:t>
                      </a:r>
                    </a:p>
                  </a:txBody>
                  <a:tcPr anchor="ctr">
                    <a:solidFill>
                      <a:srgbClr val="CFEBE0"/>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0.644</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37.540</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0.632</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38.488</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0.665</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37.260</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a:t>
                      </a:r>
                    </a:p>
                  </a:txBody>
                  <a:tcPr anchor="ctr">
                    <a:solidFill>
                      <a:srgbClr val="B1CBBD"/>
                    </a:solidFill>
                  </a:tcPr>
                </a:tc>
                <a:extLst>
                  <a:ext uri="{0D108BD9-81ED-4DB2-BD59-A6C34878D82A}">
                    <a16:rowId xmlns:a16="http://schemas.microsoft.com/office/drawing/2014/main" val="4153428718"/>
                  </a:ext>
                </a:extLst>
              </a:tr>
              <a:tr h="648072">
                <a:tc>
                  <a:txBody>
                    <a:bodyPr/>
                    <a:lstStyle/>
                    <a:p>
                      <a:r>
                        <a:rPr lang="en-US" sz="1400" b="1" noProof="0">
                          <a:latin typeface="Lato" panose="020F0502020204030203" pitchFamily="34" charset="0"/>
                          <a:ea typeface="Lato" panose="020F0502020204030203" pitchFamily="34" charset="0"/>
                          <a:cs typeface="Lato" panose="020F0502020204030203" pitchFamily="34" charset="0"/>
                        </a:rPr>
                        <a:t>Gradient Boosting Regressor</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0.659</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36.762</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0.739</a:t>
                      </a:r>
                    </a:p>
                  </a:txBody>
                  <a:tcPr anchor="ctr">
                    <a:solidFill>
                      <a:srgbClr val="CFEBE0"/>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32.192</a:t>
                      </a:r>
                    </a:p>
                  </a:txBody>
                  <a:tcPr anchor="ctr">
                    <a:solidFill>
                      <a:srgbClr val="CFEBE0"/>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0.737</a:t>
                      </a:r>
                    </a:p>
                  </a:txBody>
                  <a:tcPr anchor="ctr">
                    <a:solidFill>
                      <a:srgbClr val="B1CBBD"/>
                    </a:solidFill>
                  </a:tcPr>
                </a:tc>
                <a:tc>
                  <a:txBody>
                    <a:bodyPr/>
                    <a:lstStyle/>
                    <a:p>
                      <a:pPr algn="ctr"/>
                      <a:r>
                        <a:rPr lang="tr-TR" sz="1200">
                          <a:latin typeface="Lato" panose="020F0502020204030203" pitchFamily="34" charset="0"/>
                          <a:ea typeface="Lato" panose="020F0502020204030203" pitchFamily="34" charset="0"/>
                          <a:cs typeface="Lato" panose="020F0502020204030203" pitchFamily="34" charset="0"/>
                        </a:rPr>
                        <a:t>32.567</a:t>
                      </a:r>
                      <a:endParaRPr lang="en-US" sz="1200" noProof="0">
                        <a:latin typeface="Lato" panose="020F0502020204030203" pitchFamily="34" charset="0"/>
                        <a:ea typeface="Lato" panose="020F0502020204030203" pitchFamily="34" charset="0"/>
                        <a:cs typeface="Lato" panose="020F0502020204030203" pitchFamily="34" charset="0"/>
                      </a:endParaRP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0.681</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36.454</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0.669</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36.935</a:t>
                      </a:r>
                    </a:p>
                  </a:txBody>
                  <a:tcPr anchor="ctr">
                    <a:solidFill>
                      <a:srgbClr val="B1CBBD"/>
                    </a:solidFill>
                  </a:tcPr>
                </a:tc>
                <a:extLst>
                  <a:ext uri="{0D108BD9-81ED-4DB2-BD59-A6C34878D82A}">
                    <a16:rowId xmlns:a16="http://schemas.microsoft.com/office/drawing/2014/main" val="1431145252"/>
                  </a:ext>
                </a:extLst>
              </a:tr>
            </a:tbl>
          </a:graphicData>
        </a:graphic>
      </p:graphicFrame>
      <p:sp>
        <p:nvSpPr>
          <p:cNvPr id="20" name="Yuvarlatılmış Dikdörtgen 25">
            <a:extLst>
              <a:ext uri="{FF2B5EF4-FFF2-40B4-BE49-F238E27FC236}">
                <a16:creationId xmlns:a16="http://schemas.microsoft.com/office/drawing/2014/main" id="{B0445287-E23D-334B-93E7-18DCC3A85FFE}"/>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1" name="Yuvarlatılmış Dikdörtgen 26">
            <a:extLst>
              <a:ext uri="{FF2B5EF4-FFF2-40B4-BE49-F238E27FC236}">
                <a16:creationId xmlns:a16="http://schemas.microsoft.com/office/drawing/2014/main" id="{B86F2756-0246-9F48-B1A9-226002362423}"/>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2" name="Yuvarlatılmış Dikdörtgen 28">
            <a:extLst>
              <a:ext uri="{FF2B5EF4-FFF2-40B4-BE49-F238E27FC236}">
                <a16:creationId xmlns:a16="http://schemas.microsoft.com/office/drawing/2014/main" id="{40404CB3-AF16-AD4C-8ECC-92A8075FF239}"/>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
        <p:nvSpPr>
          <p:cNvPr id="36" name="Metin kutusu 12">
            <a:extLst>
              <a:ext uri="{FF2B5EF4-FFF2-40B4-BE49-F238E27FC236}">
                <a16:creationId xmlns:a16="http://schemas.microsoft.com/office/drawing/2014/main" id="{D6CD5D23-5C69-D34F-B8BD-7E68B8F1243E}"/>
              </a:ext>
            </a:extLst>
          </p:cNvPr>
          <p:cNvSpPr txBox="1"/>
          <p:nvPr/>
        </p:nvSpPr>
        <p:spPr>
          <a:xfrm>
            <a:off x="823248" y="1409120"/>
            <a:ext cx="6533056" cy="1384995"/>
          </a:xfrm>
          <a:prstGeom prst="rect">
            <a:avLst/>
          </a:prstGeom>
          <a:noFill/>
        </p:spPr>
        <p:txBody>
          <a:bodyPr wrap="square" rtlCol="0">
            <a:spAutoFit/>
          </a:bodyPr>
          <a:lstStyle/>
          <a:p>
            <a:pPr algn="just"/>
            <a:r>
              <a:rPr lang="en-US" sz="1400">
                <a:latin typeface="Lato" panose="020F0502020204030203" pitchFamily="34" charset="0"/>
                <a:ea typeface="Lato" panose="020F0502020204030203" pitchFamily="34" charset="0"/>
                <a:cs typeface="Lato" panose="020F0502020204030203" pitchFamily="34" charset="0"/>
              </a:rPr>
              <a:t>The five situations in which we trained models:</a:t>
            </a:r>
          </a:p>
          <a:p>
            <a:pPr marL="342900" indent="-342900" algn="just">
              <a:buAutoNum type="arabicPeriod"/>
            </a:pPr>
            <a:r>
              <a:rPr lang="en-US" sz="1400">
                <a:latin typeface="Lato" panose="020F0502020204030203" pitchFamily="34" charset="0"/>
                <a:ea typeface="Lato" panose="020F0502020204030203" pitchFamily="34" charset="0"/>
                <a:cs typeface="Lato" panose="020F0502020204030203" pitchFamily="34" charset="0"/>
              </a:rPr>
              <a:t>Running a base model</a:t>
            </a:r>
          </a:p>
          <a:p>
            <a:pPr marL="342900" indent="-342900" algn="just">
              <a:buAutoNum type="arabicPeriod"/>
            </a:pPr>
            <a:r>
              <a:rPr lang="en-US" sz="1400">
                <a:latin typeface="Lato" panose="020F0502020204030203" pitchFamily="34" charset="0"/>
                <a:ea typeface="Lato" panose="020F0502020204030203" pitchFamily="34" charset="0"/>
                <a:cs typeface="Lato" panose="020F0502020204030203" pitchFamily="34" charset="0"/>
              </a:rPr>
              <a:t>Finding the best parameters for this model</a:t>
            </a:r>
          </a:p>
          <a:p>
            <a:pPr marL="342900" indent="-342900" algn="just">
              <a:buAutoNum type="arabicPeriod"/>
            </a:pPr>
            <a:r>
              <a:rPr lang="en-US" sz="1400">
                <a:latin typeface="Lato" panose="020F0502020204030203" pitchFamily="34" charset="0"/>
                <a:ea typeface="Lato" panose="020F0502020204030203" pitchFamily="34" charset="0"/>
                <a:cs typeface="Lato" panose="020F0502020204030203" pitchFamily="34" charset="0"/>
              </a:rPr>
              <a:t>Creating two new features </a:t>
            </a:r>
          </a:p>
          <a:p>
            <a:pPr marL="342900" indent="-342900" algn="just">
              <a:buAutoNum type="arabicPeriod"/>
            </a:pPr>
            <a:r>
              <a:rPr lang="en-US" sz="1400">
                <a:latin typeface="Lato" panose="020F0502020204030203" pitchFamily="34" charset="0"/>
                <a:ea typeface="Lato" panose="020F0502020204030203" pitchFamily="34" charset="0"/>
                <a:cs typeface="Lato" panose="020F0502020204030203" pitchFamily="34" charset="0"/>
              </a:rPr>
              <a:t>Removing all but the 25 most important features (two features not included)</a:t>
            </a:r>
          </a:p>
          <a:p>
            <a:pPr marL="342900" indent="-342900" algn="just">
              <a:buAutoNum type="arabicPeriod"/>
            </a:pPr>
            <a:r>
              <a:rPr lang="en-US" sz="1400">
                <a:latin typeface="Lato" panose="020F0502020204030203" pitchFamily="34" charset="0"/>
                <a:ea typeface="Lato" panose="020F0502020204030203" pitchFamily="34" charset="0"/>
                <a:cs typeface="Lato" panose="020F0502020204030203" pitchFamily="34" charset="0"/>
              </a:rPr>
              <a:t>Using the created features, as well as removing features</a:t>
            </a:r>
          </a:p>
        </p:txBody>
      </p:sp>
    </p:spTree>
    <p:extLst>
      <p:ext uri="{BB962C8B-B14F-4D97-AF65-F5344CB8AC3E}">
        <p14:creationId xmlns:p14="http://schemas.microsoft.com/office/powerpoint/2010/main" val="4227989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9CC68-F572-6E48-91EA-A0FAB3EB0955}"/>
              </a:ext>
            </a:extLst>
          </p:cNvPr>
          <p:cNvSpPr>
            <a:spLocks noGrp="1"/>
          </p:cNvSpPr>
          <p:nvPr>
            <p:ph type="title"/>
          </p:nvPr>
        </p:nvSpPr>
        <p:spPr/>
        <p:txBody>
          <a:bodyPr/>
          <a:lstStyle/>
          <a:p>
            <a:r>
              <a:rPr lang="en-NL" b="1"/>
              <a:t>THE BEST MODEL</a:t>
            </a:r>
          </a:p>
        </p:txBody>
      </p:sp>
      <p:graphicFrame>
        <p:nvGraphicFramePr>
          <p:cNvPr id="3" name="Table 4">
            <a:extLst>
              <a:ext uri="{FF2B5EF4-FFF2-40B4-BE49-F238E27FC236}">
                <a16:creationId xmlns:a16="http://schemas.microsoft.com/office/drawing/2014/main" id="{12E18007-8D6A-E741-8F5C-D2BF3D4DB96C}"/>
              </a:ext>
            </a:extLst>
          </p:cNvPr>
          <p:cNvGraphicFramePr>
            <a:graphicFrameLocks noGrp="1"/>
          </p:cNvGraphicFramePr>
          <p:nvPr>
            <p:extLst>
              <p:ext uri="{D42A27DB-BD31-4B8C-83A1-F6EECF244321}">
                <p14:modId xmlns:p14="http://schemas.microsoft.com/office/powerpoint/2010/main" val="2409157082"/>
              </p:ext>
            </p:extLst>
          </p:nvPr>
        </p:nvGraphicFramePr>
        <p:xfrm>
          <a:off x="2032000" y="3104067"/>
          <a:ext cx="8128000" cy="1213136"/>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946635274"/>
                    </a:ext>
                  </a:extLst>
                </a:gridCol>
                <a:gridCol w="1625600">
                  <a:extLst>
                    <a:ext uri="{9D8B030D-6E8A-4147-A177-3AD203B41FA5}">
                      <a16:colId xmlns:a16="http://schemas.microsoft.com/office/drawing/2014/main" val="1312484952"/>
                    </a:ext>
                  </a:extLst>
                </a:gridCol>
                <a:gridCol w="1625600">
                  <a:extLst>
                    <a:ext uri="{9D8B030D-6E8A-4147-A177-3AD203B41FA5}">
                      <a16:colId xmlns:a16="http://schemas.microsoft.com/office/drawing/2014/main" val="3071355361"/>
                    </a:ext>
                  </a:extLst>
                </a:gridCol>
                <a:gridCol w="1625600">
                  <a:extLst>
                    <a:ext uri="{9D8B030D-6E8A-4147-A177-3AD203B41FA5}">
                      <a16:colId xmlns:a16="http://schemas.microsoft.com/office/drawing/2014/main" val="3354460960"/>
                    </a:ext>
                  </a:extLst>
                </a:gridCol>
                <a:gridCol w="1625600">
                  <a:extLst>
                    <a:ext uri="{9D8B030D-6E8A-4147-A177-3AD203B41FA5}">
                      <a16:colId xmlns:a16="http://schemas.microsoft.com/office/drawing/2014/main" val="2435827558"/>
                    </a:ext>
                  </a:extLst>
                </a:gridCol>
              </a:tblGrid>
              <a:tr h="378162">
                <a:tc>
                  <a:txBody>
                    <a:bodyPr/>
                    <a:lstStyle/>
                    <a:p>
                      <a:pPr algn="ctr"/>
                      <a:r>
                        <a:rPr lang="en-NL" sz="1400">
                          <a:latin typeface="Lato" panose="020F0502020204030203" pitchFamily="34" charset="0"/>
                          <a:ea typeface="Lato" panose="020F0502020204030203" pitchFamily="34" charset="0"/>
                          <a:cs typeface="Lato" panose="020F0502020204030203" pitchFamily="34" charset="0"/>
                        </a:rPr>
                        <a:t>Best </a:t>
                      </a:r>
                      <a:r>
                        <a:rPr lang="tr-TR" sz="1400">
                          <a:latin typeface="Lato" panose="020F0502020204030203" pitchFamily="34" charset="0"/>
                          <a:ea typeface="Lato" panose="020F0502020204030203" pitchFamily="34" charset="0"/>
                          <a:cs typeface="Lato" panose="020F0502020204030203" pitchFamily="34" charset="0"/>
                        </a:rPr>
                        <a:t>M</a:t>
                      </a:r>
                      <a:r>
                        <a:rPr lang="en-NL" sz="1400">
                          <a:latin typeface="Lato" panose="020F0502020204030203" pitchFamily="34" charset="0"/>
                          <a:ea typeface="Lato" panose="020F0502020204030203" pitchFamily="34" charset="0"/>
                          <a:cs typeface="Lato" panose="020F0502020204030203" pitchFamily="34" charset="0"/>
                        </a:rPr>
                        <a:t>odel</a:t>
                      </a:r>
                    </a:p>
                  </a:txBody>
                  <a:tcPr anchor="ctr">
                    <a:solidFill>
                      <a:srgbClr val="97AEA0"/>
                    </a:solidFill>
                  </a:tcPr>
                </a:tc>
                <a:tc gridSpan="2">
                  <a:txBody>
                    <a:bodyPr/>
                    <a:lstStyle/>
                    <a:p>
                      <a:pPr algn="ctr"/>
                      <a:r>
                        <a:rPr lang="en-NL" sz="1400">
                          <a:latin typeface="Lato" panose="020F0502020204030203" pitchFamily="34" charset="0"/>
                          <a:ea typeface="Lato" panose="020F0502020204030203" pitchFamily="34" charset="0"/>
                          <a:cs typeface="Lato" panose="020F0502020204030203" pitchFamily="34" charset="0"/>
                        </a:rPr>
                        <a:t>Test set result</a:t>
                      </a:r>
                    </a:p>
                  </a:txBody>
                  <a:tcPr anchor="ctr">
                    <a:solidFill>
                      <a:srgbClr val="97AEA0"/>
                    </a:solidFill>
                  </a:tcPr>
                </a:tc>
                <a:tc hMerge="1">
                  <a:txBody>
                    <a:bodyPr/>
                    <a:lstStyle/>
                    <a:p>
                      <a:endParaRPr lang="en-NL"/>
                    </a:p>
                  </a:txBody>
                  <a:tcPr>
                    <a:solidFill>
                      <a:srgbClr val="97AEA0"/>
                    </a:solidFill>
                  </a:tcPr>
                </a:tc>
                <a:tc gridSpan="2">
                  <a:txBody>
                    <a:bodyPr/>
                    <a:lstStyle/>
                    <a:p>
                      <a:pPr algn="ctr"/>
                      <a:r>
                        <a:rPr lang="en-NL" sz="1400">
                          <a:latin typeface="Lato" panose="020F0502020204030203" pitchFamily="34" charset="0"/>
                          <a:ea typeface="Lato" panose="020F0502020204030203" pitchFamily="34" charset="0"/>
                          <a:cs typeface="Lato" panose="020F0502020204030203" pitchFamily="34" charset="0"/>
                        </a:rPr>
                        <a:t>Validation result</a:t>
                      </a:r>
                    </a:p>
                  </a:txBody>
                  <a:tcPr anchor="ctr">
                    <a:solidFill>
                      <a:srgbClr val="97AEA0"/>
                    </a:solidFill>
                  </a:tcPr>
                </a:tc>
                <a:tc hMerge="1">
                  <a:txBody>
                    <a:bodyPr/>
                    <a:lstStyle/>
                    <a:p>
                      <a:endParaRPr lang="en-NL"/>
                    </a:p>
                  </a:txBody>
                  <a:tcPr>
                    <a:solidFill>
                      <a:srgbClr val="97AEA0"/>
                    </a:solidFill>
                  </a:tcPr>
                </a:tc>
                <a:extLst>
                  <a:ext uri="{0D108BD9-81ED-4DB2-BD59-A6C34878D82A}">
                    <a16:rowId xmlns:a16="http://schemas.microsoft.com/office/drawing/2014/main" val="3990482791"/>
                  </a:ext>
                </a:extLst>
              </a:tr>
              <a:tr h="417487">
                <a:tc>
                  <a:txBody>
                    <a:bodyPr/>
                    <a:lstStyle/>
                    <a:p>
                      <a:endParaRPr lang="en-NL"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p>
                  </a:txBody>
                  <a:tcPr anchor="ctr">
                    <a:solidFill>
                      <a:srgbClr val="B1CBBD"/>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B1CBBD"/>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a:t>
                      </a:r>
                      <a:r>
                        <a:rPr lang="en-US" sz="1400" b="1" baseline="30000" noProof="0">
                          <a:latin typeface="Lato" panose="020F0502020204030203" pitchFamily="34" charset="0"/>
                          <a:ea typeface="Lato" panose="020F0502020204030203" pitchFamily="34" charset="0"/>
                          <a:cs typeface="Lato" panose="020F0502020204030203" pitchFamily="34" charset="0"/>
                        </a:rPr>
                        <a:t>2</a:t>
                      </a:r>
                    </a:p>
                  </a:txBody>
                  <a:tcPr anchor="ctr">
                    <a:solidFill>
                      <a:srgbClr val="B1CBBD"/>
                    </a:solidFill>
                  </a:tcPr>
                </a:tc>
                <a:tc>
                  <a:txBody>
                    <a:bodyPr/>
                    <a:lstStyle/>
                    <a:p>
                      <a:pPr algn="ctr"/>
                      <a:r>
                        <a:rPr lang="en-US" sz="1400" b="1" noProof="0">
                          <a:latin typeface="Lato" panose="020F0502020204030203" pitchFamily="34" charset="0"/>
                          <a:ea typeface="Lato" panose="020F0502020204030203" pitchFamily="34" charset="0"/>
                          <a:cs typeface="Lato" panose="020F0502020204030203" pitchFamily="34" charset="0"/>
                        </a:rPr>
                        <a:t>RMSE</a:t>
                      </a:r>
                    </a:p>
                  </a:txBody>
                  <a:tcPr anchor="ctr">
                    <a:solidFill>
                      <a:srgbClr val="B1CBBD"/>
                    </a:solidFill>
                  </a:tcPr>
                </a:tc>
                <a:extLst>
                  <a:ext uri="{0D108BD9-81ED-4DB2-BD59-A6C34878D82A}">
                    <a16:rowId xmlns:a16="http://schemas.microsoft.com/office/drawing/2014/main" val="2961425199"/>
                  </a:ext>
                </a:extLst>
              </a:tr>
              <a:tr h="417487">
                <a:tc>
                  <a:txBody>
                    <a:bodyPr/>
                    <a:lstStyle/>
                    <a:p>
                      <a:r>
                        <a:rPr lang="en-NL" sz="1400" b="1">
                          <a:latin typeface="Lato" panose="020F0502020204030203" pitchFamily="34" charset="0"/>
                          <a:ea typeface="Lato" panose="020F0502020204030203" pitchFamily="34" charset="0"/>
                          <a:cs typeface="Lato" panose="020F0502020204030203" pitchFamily="34" charset="0"/>
                        </a:rPr>
                        <a:t>GBR</a:t>
                      </a:r>
                    </a:p>
                  </a:txBody>
                  <a:tcPr>
                    <a:solidFill>
                      <a:srgbClr val="B1CBBD"/>
                    </a:solidFill>
                  </a:tcPr>
                </a:tc>
                <a:tc>
                  <a:txBody>
                    <a:bodyPr/>
                    <a:lstStyle/>
                    <a:p>
                      <a:pPr algn="ctr"/>
                      <a:r>
                        <a:rPr lang="en-US" sz="1200" b="0" baseline="0" noProof="0">
                          <a:latin typeface="Lato" panose="020F0502020204030203" pitchFamily="34" charset="0"/>
                          <a:ea typeface="Lato" panose="020F0502020204030203" pitchFamily="34" charset="0"/>
                          <a:cs typeface="Lato" panose="020F0502020204030203" pitchFamily="34" charset="0"/>
                        </a:rPr>
                        <a:t>0.716</a:t>
                      </a:r>
                    </a:p>
                  </a:txBody>
                  <a:tcPr anchor="ctr">
                    <a:solidFill>
                      <a:srgbClr val="B1CBBD"/>
                    </a:solidFill>
                  </a:tcPr>
                </a:tc>
                <a:tc>
                  <a:txBody>
                    <a:bodyPr/>
                    <a:lstStyle/>
                    <a:p>
                      <a:pPr algn="ctr"/>
                      <a:r>
                        <a:rPr lang="en-US" sz="1200" b="0" noProof="0">
                          <a:latin typeface="Lato" panose="020F0502020204030203" pitchFamily="34" charset="0"/>
                          <a:ea typeface="Lato" panose="020F0502020204030203" pitchFamily="34" charset="0"/>
                          <a:cs typeface="Lato" panose="020F0502020204030203" pitchFamily="34" charset="0"/>
                        </a:rPr>
                        <a:t>34.141</a:t>
                      </a:r>
                    </a:p>
                  </a:txBody>
                  <a:tcPr anchor="ctr">
                    <a:solidFill>
                      <a:srgbClr val="B1CBBD"/>
                    </a:solidFill>
                  </a:tcPr>
                </a:tc>
                <a:tc>
                  <a:txBody>
                    <a:bodyPr/>
                    <a:lstStyle/>
                    <a:p>
                      <a:pPr algn="ctr"/>
                      <a:r>
                        <a:rPr lang="en-US" sz="1200" b="0" baseline="0" noProof="0">
                          <a:latin typeface="Lato" panose="020F0502020204030203" pitchFamily="34" charset="0"/>
                          <a:ea typeface="Lato" panose="020F0502020204030203" pitchFamily="34" charset="0"/>
                          <a:cs typeface="Lato" panose="020F0502020204030203" pitchFamily="34" charset="0"/>
                        </a:rPr>
                        <a:t>0.724</a:t>
                      </a:r>
                    </a:p>
                  </a:txBody>
                  <a:tcPr anchor="ctr">
                    <a:solidFill>
                      <a:srgbClr val="B1CBBD"/>
                    </a:solidFill>
                  </a:tcPr>
                </a:tc>
                <a:tc>
                  <a:txBody>
                    <a:bodyPr/>
                    <a:lstStyle/>
                    <a:p>
                      <a:pPr algn="ctr"/>
                      <a:r>
                        <a:rPr lang="en-US" sz="1200" b="0" noProof="0">
                          <a:latin typeface="Lato" panose="020F0502020204030203" pitchFamily="34" charset="0"/>
                          <a:ea typeface="Lato" panose="020F0502020204030203" pitchFamily="34" charset="0"/>
                          <a:cs typeface="Lato" panose="020F0502020204030203" pitchFamily="34" charset="0"/>
                        </a:rPr>
                        <a:t>34.678</a:t>
                      </a:r>
                    </a:p>
                  </a:txBody>
                  <a:tcPr anchor="ctr">
                    <a:solidFill>
                      <a:srgbClr val="B1CBBD"/>
                    </a:solidFill>
                  </a:tcPr>
                </a:tc>
                <a:extLst>
                  <a:ext uri="{0D108BD9-81ED-4DB2-BD59-A6C34878D82A}">
                    <a16:rowId xmlns:a16="http://schemas.microsoft.com/office/drawing/2014/main" val="158003389"/>
                  </a:ext>
                </a:extLst>
              </a:tr>
            </a:tbl>
          </a:graphicData>
        </a:graphic>
      </p:graphicFrame>
    </p:spTree>
    <p:extLst>
      <p:ext uri="{BB962C8B-B14F-4D97-AF65-F5344CB8AC3E}">
        <p14:creationId xmlns:p14="http://schemas.microsoft.com/office/powerpoint/2010/main" val="1356556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UNSUPERVISED LEARNING ALGORITHM</a:t>
            </a:r>
          </a:p>
        </p:txBody>
      </p:sp>
      <p:sp>
        <p:nvSpPr>
          <p:cNvPr id="23" name="Yuvarlatılmış Dikdörtgen 25">
            <a:extLst>
              <a:ext uri="{FF2B5EF4-FFF2-40B4-BE49-F238E27FC236}">
                <a16:creationId xmlns:a16="http://schemas.microsoft.com/office/drawing/2014/main" id="{C4022040-5675-A147-9FC3-1D080A027EEF}"/>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4" name="Yuvarlatılmış Dikdörtgen 26">
            <a:extLst>
              <a:ext uri="{FF2B5EF4-FFF2-40B4-BE49-F238E27FC236}">
                <a16:creationId xmlns:a16="http://schemas.microsoft.com/office/drawing/2014/main" id="{F07215EC-4C3F-464E-ADEE-617053340026}"/>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5" name="Yuvarlatılmış Dikdörtgen 28">
            <a:extLst>
              <a:ext uri="{FF2B5EF4-FFF2-40B4-BE49-F238E27FC236}">
                <a16:creationId xmlns:a16="http://schemas.microsoft.com/office/drawing/2014/main" id="{12A782E9-7996-3148-A5F6-6485790F825C}"/>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grpSp>
        <p:nvGrpSpPr>
          <p:cNvPr id="20" name="Group 19">
            <a:extLst>
              <a:ext uri="{FF2B5EF4-FFF2-40B4-BE49-F238E27FC236}">
                <a16:creationId xmlns:a16="http://schemas.microsoft.com/office/drawing/2014/main" id="{767EC80B-ABB6-8C48-A875-F307CCA6F721}"/>
              </a:ext>
            </a:extLst>
          </p:cNvPr>
          <p:cNvGrpSpPr/>
          <p:nvPr/>
        </p:nvGrpSpPr>
        <p:grpSpPr>
          <a:xfrm>
            <a:off x="1106711" y="1203171"/>
            <a:ext cx="9978578" cy="4520369"/>
            <a:chOff x="1005877" y="1205311"/>
            <a:chExt cx="9978578" cy="4520369"/>
          </a:xfrm>
        </p:grpSpPr>
        <p:cxnSp>
          <p:nvCxnSpPr>
            <p:cNvPr id="21" name="Straight Connector 17">
              <a:extLst>
                <a:ext uri="{FF2B5EF4-FFF2-40B4-BE49-F238E27FC236}">
                  <a16:creationId xmlns:a16="http://schemas.microsoft.com/office/drawing/2014/main" id="{774E203A-8BA5-E947-A4C3-DF81E358D1D5}"/>
                </a:ext>
              </a:extLst>
            </p:cNvPr>
            <p:cNvCxnSpPr>
              <a:cxnSpLocks/>
            </p:cNvCxnSpPr>
            <p:nvPr/>
          </p:nvCxnSpPr>
          <p:spPr>
            <a:xfrm>
              <a:off x="1874912" y="3437336"/>
              <a:ext cx="39657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3D543607-89C0-8342-AD29-8A345921300B}"/>
                </a:ext>
              </a:extLst>
            </p:cNvPr>
            <p:cNvSpPr/>
            <p:nvPr/>
          </p:nvSpPr>
          <p:spPr>
            <a:xfrm>
              <a:off x="1005877" y="132119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26" name="Pentagon 25">
              <a:extLst>
                <a:ext uri="{FF2B5EF4-FFF2-40B4-BE49-F238E27FC236}">
                  <a16:creationId xmlns:a16="http://schemas.microsoft.com/office/drawing/2014/main" id="{C7F80398-6ACE-A74F-91FB-4FD6CFB06134}"/>
                </a:ext>
              </a:extLst>
            </p:cNvPr>
            <p:cNvSpPr/>
            <p:nvPr/>
          </p:nvSpPr>
          <p:spPr>
            <a:xfrm>
              <a:off x="2284749" y="282927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Data</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We have used ‘reviews’ and ‘listings’ data as well as ‘neighbourhood’ to as input data.</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There are almost 2 million reviews in the data set.</a:t>
              </a:r>
            </a:p>
          </p:txBody>
        </p:sp>
        <p:sp>
          <p:nvSpPr>
            <p:cNvPr id="27" name="Pentagon 3">
              <a:extLst>
                <a:ext uri="{FF2B5EF4-FFF2-40B4-BE49-F238E27FC236}">
                  <a16:creationId xmlns:a16="http://schemas.microsoft.com/office/drawing/2014/main" id="{B6CEA5BB-0C50-D845-A025-2F747B8478BC}"/>
                </a:ext>
              </a:extLst>
            </p:cNvPr>
            <p:cNvSpPr/>
            <p:nvPr/>
          </p:nvSpPr>
          <p:spPr>
            <a:xfrm>
              <a:off x="2271488" y="4509550"/>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US" sz="1400" b="1">
                  <a:solidFill>
                    <a:schemeClr val="tx1"/>
                  </a:solidFill>
                  <a:latin typeface="Lato" panose="020F0502020204030203" pitchFamily="34" charset="0"/>
                  <a:ea typeface="Lato" panose="020F0502020204030203" pitchFamily="34" charset="0"/>
                  <a:cs typeface="Lato" panose="020F0502020204030203" pitchFamily="34" charset="0"/>
                </a:rPr>
                <a:t>Preprocessing the Data</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We have detected missing values and systematically non-useful comments and removed them.</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14375 features contained ‘The host canceled this reservation.’</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We have also dropped dashes, numeric, escape characters and comments that only contain ‘.’</a:t>
              </a:r>
            </a:p>
          </p:txBody>
        </p:sp>
        <p:sp>
          <p:nvSpPr>
            <p:cNvPr id="29" name="Pentagon 3">
              <a:extLst>
                <a:ext uri="{FF2B5EF4-FFF2-40B4-BE49-F238E27FC236}">
                  <a16:creationId xmlns:a16="http://schemas.microsoft.com/office/drawing/2014/main" id="{9B412A33-997C-D34E-8147-97E79F09B0A9}"/>
                </a:ext>
              </a:extLst>
            </p:cNvPr>
            <p:cNvSpPr/>
            <p:nvPr/>
          </p:nvSpPr>
          <p:spPr>
            <a:xfrm>
              <a:off x="2271487" y="120531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Problem</a:t>
              </a:r>
              <a:endParaRPr lang="en-AU" sz="1400" b="1">
                <a:solidFill>
                  <a:srgbClr val="FFFFFF"/>
                </a:solidFill>
                <a:latin typeface="Lato" panose="020F0502020204030203" pitchFamily="34" charset="0"/>
                <a:ea typeface="Lato" panose="020F0502020204030203" pitchFamily="34" charset="0"/>
                <a:cs typeface="Lato" panose="020F0502020204030203" pitchFamily="34" charset="0"/>
              </a:endParaRP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For a new landlord in Airbnb platform, it would be difficult to understand the key patterns in hosts reviews and comments. Our aim is to use Sentiment Analysis to show which services are valued.</a:t>
              </a:r>
              <a:endParaRPr lang="en-US" sz="1400">
                <a:solidFill>
                  <a:srgbClr val="FFFFFF"/>
                </a:solidFill>
                <a:latin typeface="Lato" panose="020F0502020204030203" pitchFamily="34" charset="0"/>
                <a:ea typeface="Lato" panose="020F0502020204030203" pitchFamily="34" charset="0"/>
                <a:cs typeface="Lato" panose="020F0502020204030203" pitchFamily="34" charset="0"/>
              </a:endParaRPr>
            </a:p>
            <a:p>
              <a:pPr marL="285750" indent="-285750">
                <a:spcBef>
                  <a:spcPts val="600"/>
                </a:spcBef>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Outcome: word cloud for negative and positive comments, examples of positive and negative reviews. </a:t>
              </a:r>
              <a:endParaRPr lang="tr-TR" sz="1400">
                <a:latin typeface="Lato" panose="020F0502020204030203" pitchFamily="34" charset="0"/>
                <a:ea typeface="Lato" panose="020F0502020204030203" pitchFamily="34" charset="0"/>
                <a:cs typeface="Lato" panose="020F0502020204030203" pitchFamily="34" charset="0"/>
              </a:endParaRPr>
            </a:p>
          </p:txBody>
        </p:sp>
        <p:sp>
          <p:nvSpPr>
            <p:cNvPr id="30" name="Oval 29">
              <a:extLst>
                <a:ext uri="{FF2B5EF4-FFF2-40B4-BE49-F238E27FC236}">
                  <a16:creationId xmlns:a16="http://schemas.microsoft.com/office/drawing/2014/main" id="{E9DE517B-AA61-0549-84E9-0622F41CCA5E}"/>
                </a:ext>
              </a:extLst>
            </p:cNvPr>
            <p:cNvSpPr/>
            <p:nvPr/>
          </p:nvSpPr>
          <p:spPr>
            <a:xfrm>
              <a:off x="1005877" y="294515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31" name="Oval 30">
              <a:extLst>
                <a:ext uri="{FF2B5EF4-FFF2-40B4-BE49-F238E27FC236}">
                  <a16:creationId xmlns:a16="http://schemas.microsoft.com/office/drawing/2014/main" id="{F7765174-FCBB-144D-99D7-4944CBA36FD0}"/>
                </a:ext>
              </a:extLst>
            </p:cNvPr>
            <p:cNvSpPr/>
            <p:nvPr/>
          </p:nvSpPr>
          <p:spPr>
            <a:xfrm>
              <a:off x="1005877" y="4625429"/>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35" name="Straight Connector 17">
              <a:extLst>
                <a:ext uri="{FF2B5EF4-FFF2-40B4-BE49-F238E27FC236}">
                  <a16:creationId xmlns:a16="http://schemas.microsoft.com/office/drawing/2014/main" id="{F923EA59-02DE-1746-BA29-4D81C37FD647}"/>
                </a:ext>
              </a:extLst>
            </p:cNvPr>
            <p:cNvCxnSpPr>
              <a:cxnSpLocks/>
              <a:endCxn id="29" idx="1"/>
            </p:cNvCxnSpPr>
            <p:nvPr/>
          </p:nvCxnSpPr>
          <p:spPr>
            <a:xfrm>
              <a:off x="2003521" y="1813376"/>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17">
              <a:extLst>
                <a:ext uri="{FF2B5EF4-FFF2-40B4-BE49-F238E27FC236}">
                  <a16:creationId xmlns:a16="http://schemas.microsoft.com/office/drawing/2014/main" id="{531E2DE6-4A39-BC48-9D5E-A266FDD8DAB5}"/>
                </a:ext>
              </a:extLst>
            </p:cNvPr>
            <p:cNvCxnSpPr>
              <a:cxnSpLocks/>
            </p:cNvCxnSpPr>
            <p:nvPr/>
          </p:nvCxnSpPr>
          <p:spPr>
            <a:xfrm>
              <a:off x="2003521" y="5121919"/>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7" name="Picture 24">
              <a:extLst>
                <a:ext uri="{FF2B5EF4-FFF2-40B4-BE49-F238E27FC236}">
                  <a16:creationId xmlns:a16="http://schemas.microsoft.com/office/drawing/2014/main" id="{6678B379-CFCC-FA43-9C0F-63FDB79C2FCE}"/>
                </a:ext>
              </a:extLst>
            </p:cNvPr>
            <p:cNvPicPr>
              <a:picLocks noChangeAspect="1"/>
            </p:cNvPicPr>
            <p:nvPr/>
          </p:nvPicPr>
          <p:blipFill>
            <a:blip r:embed="rId3"/>
            <a:stretch>
              <a:fillRect/>
            </a:stretch>
          </p:blipFill>
          <p:spPr>
            <a:xfrm>
              <a:off x="1268613" y="1663233"/>
              <a:ext cx="469619" cy="300285"/>
            </a:xfrm>
            <a:prstGeom prst="rect">
              <a:avLst/>
            </a:prstGeom>
          </p:spPr>
        </p:pic>
        <p:pic>
          <p:nvPicPr>
            <p:cNvPr id="38" name="Picture 23">
              <a:extLst>
                <a:ext uri="{FF2B5EF4-FFF2-40B4-BE49-F238E27FC236}">
                  <a16:creationId xmlns:a16="http://schemas.microsoft.com/office/drawing/2014/main" id="{F138E8CE-D481-A44A-93A8-BEF342CED682}"/>
                </a:ext>
              </a:extLst>
            </p:cNvPr>
            <p:cNvPicPr>
              <a:picLocks noChangeAspect="1"/>
            </p:cNvPicPr>
            <p:nvPr/>
          </p:nvPicPr>
          <p:blipFill>
            <a:blip r:embed="rId4"/>
            <a:stretch>
              <a:fillRect/>
            </a:stretch>
          </p:blipFill>
          <p:spPr>
            <a:xfrm>
              <a:off x="1282890" y="3217324"/>
              <a:ext cx="443147" cy="443147"/>
            </a:xfrm>
            <a:prstGeom prst="rect">
              <a:avLst/>
            </a:prstGeom>
          </p:spPr>
        </p:pic>
        <p:pic>
          <p:nvPicPr>
            <p:cNvPr id="39" name="Picture 22">
              <a:extLst>
                <a:ext uri="{FF2B5EF4-FFF2-40B4-BE49-F238E27FC236}">
                  <a16:creationId xmlns:a16="http://schemas.microsoft.com/office/drawing/2014/main" id="{073DB70E-FDD2-F148-A69D-C74B774B973A}"/>
                </a:ext>
              </a:extLst>
            </p:cNvPr>
            <p:cNvPicPr>
              <a:picLocks noChangeAspect="1"/>
            </p:cNvPicPr>
            <p:nvPr/>
          </p:nvPicPr>
          <p:blipFill>
            <a:blip r:embed="rId5"/>
            <a:stretch>
              <a:fillRect/>
            </a:stretch>
          </p:blipFill>
          <p:spPr>
            <a:xfrm>
              <a:off x="1334391" y="4896890"/>
              <a:ext cx="333579" cy="453325"/>
            </a:xfrm>
            <a:prstGeom prst="rect">
              <a:avLst/>
            </a:prstGeom>
          </p:spPr>
        </p:pic>
      </p:grpSp>
    </p:spTree>
    <p:extLst>
      <p:ext uri="{BB962C8B-B14F-4D97-AF65-F5344CB8AC3E}">
        <p14:creationId xmlns:p14="http://schemas.microsoft.com/office/powerpoint/2010/main" val="3799457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PREPROCESSING STEPS</a:t>
            </a:r>
          </a:p>
        </p:txBody>
      </p:sp>
      <p:sp>
        <p:nvSpPr>
          <p:cNvPr id="7" name="Chevron 6"/>
          <p:cNvSpPr/>
          <p:nvPr/>
        </p:nvSpPr>
        <p:spPr>
          <a:xfrm>
            <a:off x="8680877" y="1689732"/>
            <a:ext cx="3073951" cy="1088882"/>
          </a:xfrm>
          <a:prstGeom prst="chevron">
            <a:avLst>
              <a:gd name="adj" fmla="val 20758"/>
            </a:avLst>
          </a:prstGeom>
          <a:solidFill>
            <a:srgbClr val="2C4A58"/>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Visualization &amp; Sentiment Analysis</a:t>
            </a:r>
          </a:p>
        </p:txBody>
      </p:sp>
      <p:sp>
        <p:nvSpPr>
          <p:cNvPr id="21" name="Chevron 20"/>
          <p:cNvSpPr/>
          <p:nvPr/>
        </p:nvSpPr>
        <p:spPr>
          <a:xfrm>
            <a:off x="5971879" y="1689732"/>
            <a:ext cx="3073951" cy="1088882"/>
          </a:xfrm>
          <a:prstGeom prst="chevron">
            <a:avLst>
              <a:gd name="adj" fmla="val 20758"/>
            </a:avLst>
          </a:prstGeom>
          <a:solidFill>
            <a:srgbClr val="476A74"/>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Language Cleaning</a:t>
            </a:r>
          </a:p>
        </p:txBody>
      </p:sp>
      <p:sp>
        <p:nvSpPr>
          <p:cNvPr id="22" name="Chevron 21"/>
          <p:cNvSpPr/>
          <p:nvPr/>
        </p:nvSpPr>
        <p:spPr>
          <a:xfrm>
            <a:off x="3262879" y="1689732"/>
            <a:ext cx="3073953" cy="1088882"/>
          </a:xfrm>
          <a:prstGeom prst="chevron">
            <a:avLst>
              <a:gd name="adj" fmla="val 20758"/>
            </a:avLst>
          </a:prstGeom>
          <a:solidFill>
            <a:srgbClr val="688685"/>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a:solidFill>
                  <a:srgbClr val="FFFFFF"/>
                </a:solidFill>
                <a:latin typeface="Lato" panose="020F0502020204030203" pitchFamily="34" charset="0"/>
                <a:ea typeface="Lato" panose="020F0502020204030203" pitchFamily="34" charset="0"/>
                <a:cs typeface="Lato" panose="020F0502020204030203" pitchFamily="34" charset="0"/>
              </a:rPr>
              <a:t>Text Cleaning</a:t>
            </a:r>
          </a:p>
        </p:txBody>
      </p:sp>
      <p:sp>
        <p:nvSpPr>
          <p:cNvPr id="4" name="Pentagon 3"/>
          <p:cNvSpPr/>
          <p:nvPr/>
        </p:nvSpPr>
        <p:spPr>
          <a:xfrm>
            <a:off x="1044482" y="1689732"/>
            <a:ext cx="2583350" cy="1088882"/>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rIns="91440" bIns="91440" rtlCol="0" anchor="ctr" anchorCtr="0"/>
          <a:lstStyle/>
          <a:p>
            <a:pPr algn="ctr"/>
            <a:r>
              <a:rPr lang="en-US">
                <a:solidFill>
                  <a:srgbClr val="FFFFFF"/>
                </a:solidFill>
                <a:latin typeface="Lato"/>
                <a:ea typeface="Lato"/>
                <a:cs typeface="Lato"/>
              </a:rPr>
              <a:t>Removing missing values and non-interpretable ones</a:t>
            </a:r>
            <a:endParaRPr lang="en-US">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0" name="Oval 9"/>
          <p:cNvSpPr/>
          <p:nvPr/>
        </p:nvSpPr>
        <p:spPr>
          <a:xfrm>
            <a:off x="1952001" y="3185069"/>
            <a:ext cx="768085" cy="768085"/>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11" name="Oval 10"/>
          <p:cNvSpPr/>
          <p:nvPr/>
        </p:nvSpPr>
        <p:spPr>
          <a:xfrm>
            <a:off x="4415699" y="3185069"/>
            <a:ext cx="768085" cy="768085"/>
          </a:xfrm>
          <a:prstGeom prst="ellipse">
            <a:avLst/>
          </a:prstGeom>
          <a:solidFill>
            <a:srgbClr val="68868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12" name="Oval 11"/>
          <p:cNvSpPr/>
          <p:nvPr/>
        </p:nvSpPr>
        <p:spPr>
          <a:xfrm>
            <a:off x="7140464" y="3185069"/>
            <a:ext cx="768085" cy="768085"/>
          </a:xfrm>
          <a:prstGeom prst="ellipse">
            <a:avLst/>
          </a:prstGeom>
          <a:solidFill>
            <a:srgbClr val="476A7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13" name="Oval 12"/>
          <p:cNvSpPr/>
          <p:nvPr/>
        </p:nvSpPr>
        <p:spPr>
          <a:xfrm>
            <a:off x="9833696" y="3185069"/>
            <a:ext cx="768085" cy="768085"/>
          </a:xfrm>
          <a:prstGeom prst="ellipse">
            <a:avLst/>
          </a:prstGeom>
          <a:solidFill>
            <a:srgbClr val="2C4A5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15" name="Straight Connector 14"/>
          <p:cNvCxnSpPr/>
          <p:nvPr/>
        </p:nvCxnSpPr>
        <p:spPr>
          <a:xfrm rot="5400000" flipH="1" flipV="1">
            <a:off x="4580053" y="2965154"/>
            <a:ext cx="439604" cy="225"/>
          </a:xfrm>
          <a:prstGeom prst="line">
            <a:avLst/>
          </a:prstGeom>
          <a:ln>
            <a:solidFill>
              <a:srgbClr val="68868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5400000" flipH="1" flipV="1">
            <a:off x="9998050" y="2965154"/>
            <a:ext cx="439604" cy="225"/>
          </a:xfrm>
          <a:prstGeom prst="line">
            <a:avLst/>
          </a:prstGeom>
          <a:ln>
            <a:solidFill>
              <a:srgbClr val="2B4958"/>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5400000" flipH="1" flipV="1">
            <a:off x="2116355" y="2965154"/>
            <a:ext cx="439604" cy="225"/>
          </a:xfrm>
          <a:prstGeom prst="line">
            <a:avLst/>
          </a:prstGeom>
          <a:ln>
            <a:solidFill>
              <a:srgbClr val="97AEA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flipH="1" flipV="1">
            <a:off x="7304818" y="2965154"/>
            <a:ext cx="439604" cy="225"/>
          </a:xfrm>
          <a:prstGeom prst="line">
            <a:avLst/>
          </a:prstGeom>
          <a:ln>
            <a:solidFill>
              <a:srgbClr val="466A74"/>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3746608" y="4316176"/>
            <a:ext cx="2106265" cy="106631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removed the commonly used ‘stop words’ using NLTK (Natural Language Toolkit)</a:t>
            </a:r>
          </a:p>
        </p:txBody>
      </p:sp>
      <p:sp>
        <p:nvSpPr>
          <p:cNvPr id="29" name="Rectangle 28"/>
          <p:cNvSpPr/>
          <p:nvPr/>
        </p:nvSpPr>
        <p:spPr>
          <a:xfrm>
            <a:off x="8885228" y="4311959"/>
            <a:ext cx="2665019" cy="106631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calculated the polarity of comments and visualized the analysis on an interactive map:</a:t>
            </a:r>
          </a:p>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Word Cloud</a:t>
            </a:r>
          </a:p>
        </p:txBody>
      </p:sp>
      <p:sp>
        <p:nvSpPr>
          <p:cNvPr id="31" name="Rectangle 30"/>
          <p:cNvSpPr/>
          <p:nvPr/>
        </p:nvSpPr>
        <p:spPr>
          <a:xfrm>
            <a:off x="6263860" y="4316176"/>
            <a:ext cx="2521291" cy="87459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We kept only English comments using langdetect (language detection library)</a:t>
            </a:r>
          </a:p>
        </p:txBody>
      </p:sp>
      <p:sp>
        <p:nvSpPr>
          <p:cNvPr id="28" name="Rectangle 26">
            <a:extLst>
              <a:ext uri="{FF2B5EF4-FFF2-40B4-BE49-F238E27FC236}">
                <a16:creationId xmlns:a16="http://schemas.microsoft.com/office/drawing/2014/main" id="{CB5EB1B2-225B-1C42-A09C-C79A4AEC303C}"/>
              </a:ext>
            </a:extLst>
          </p:cNvPr>
          <p:cNvSpPr/>
          <p:nvPr/>
        </p:nvSpPr>
        <p:spPr>
          <a:xfrm>
            <a:off x="1282910" y="4316176"/>
            <a:ext cx="2106265" cy="874598"/>
          </a:xfrm>
          <a:prstGeom prst="rect">
            <a:avLst/>
          </a:prstGeom>
        </p:spPr>
        <p:txBody>
          <a:bodyPr wrap="square" lIns="243840" rIns="243840" bIns="60960">
            <a:spAutoFit/>
          </a:bodyPr>
          <a:lstStyle/>
          <a:p>
            <a:pPr algn="ctr">
              <a:lnSpc>
                <a:spcPct val="89000"/>
              </a:lnSpc>
            </a:pPr>
            <a:r>
              <a:rPr lang="en-US" sz="1400">
                <a:latin typeface="Lato" panose="020F0502020204030203" pitchFamily="34" charset="0"/>
                <a:ea typeface="Lato" panose="020F0502020204030203" pitchFamily="34" charset="0"/>
                <a:cs typeface="Lato" panose="020F0502020204030203" pitchFamily="34" charset="0"/>
              </a:rPr>
              <a:t> We dropped rows without comments and where host cancelled </a:t>
            </a:r>
          </a:p>
        </p:txBody>
      </p:sp>
      <p:pic>
        <p:nvPicPr>
          <p:cNvPr id="30" name="Picture 22">
            <a:extLst>
              <a:ext uri="{FF2B5EF4-FFF2-40B4-BE49-F238E27FC236}">
                <a16:creationId xmlns:a16="http://schemas.microsoft.com/office/drawing/2014/main" id="{E2416578-DE1B-E14C-AC44-62AA9010C038}"/>
              </a:ext>
            </a:extLst>
          </p:cNvPr>
          <p:cNvPicPr>
            <a:picLocks noChangeAspect="1"/>
          </p:cNvPicPr>
          <p:nvPr/>
        </p:nvPicPr>
        <p:blipFill>
          <a:blip r:embed="rId3"/>
          <a:stretch>
            <a:fillRect/>
          </a:stretch>
        </p:blipFill>
        <p:spPr>
          <a:xfrm>
            <a:off x="10050947" y="3350787"/>
            <a:ext cx="333579" cy="453325"/>
          </a:xfrm>
          <a:prstGeom prst="rect">
            <a:avLst/>
          </a:prstGeom>
        </p:spPr>
      </p:pic>
      <p:pic>
        <p:nvPicPr>
          <p:cNvPr id="33" name="Picture 4" descr="Shape, arrow&#10;&#10;Description automatically generated">
            <a:extLst>
              <a:ext uri="{FF2B5EF4-FFF2-40B4-BE49-F238E27FC236}">
                <a16:creationId xmlns:a16="http://schemas.microsoft.com/office/drawing/2014/main" id="{8B85EA9F-8ACA-A842-BB3A-CBA55BAD3143}"/>
              </a:ext>
            </a:extLst>
          </p:cNvPr>
          <p:cNvPicPr>
            <a:picLocks noChangeAspect="1"/>
          </p:cNvPicPr>
          <p:nvPr/>
        </p:nvPicPr>
        <p:blipFill>
          <a:blip r:embed="rId4">
            <a:lum bright="70000" contrast="-70000"/>
            <a:extLst>
              <a:ext uri="{BEBA8EAE-BF5A-486C-A8C5-ECC9F3942E4B}">
                <a14:imgProps xmlns:a14="http://schemas.microsoft.com/office/drawing/2010/main">
                  <a14:imgLayer r:embed="rId5">
                    <a14:imgEffect>
                      <a14:artisticPhotocopy/>
                    </a14:imgEffect>
                    <a14:imgEffect>
                      <a14:colorTemperature colorTemp="5900"/>
                    </a14:imgEffect>
                    <a14:imgEffect>
                      <a14:saturation sat="253000"/>
                    </a14:imgEffect>
                  </a14:imgLayer>
                </a14:imgProps>
              </a:ext>
            </a:extLst>
          </a:blip>
          <a:stretch>
            <a:fillRect/>
          </a:stretch>
        </p:blipFill>
        <p:spPr>
          <a:xfrm>
            <a:off x="4608566" y="3362599"/>
            <a:ext cx="382347" cy="429702"/>
          </a:xfrm>
          <a:prstGeom prst="rect">
            <a:avLst/>
          </a:prstGeom>
        </p:spPr>
      </p:pic>
      <p:pic>
        <p:nvPicPr>
          <p:cNvPr id="34" name="Picture 7" descr="Shape&#10;&#10;Description automatically generated with low confidence">
            <a:extLst>
              <a:ext uri="{FF2B5EF4-FFF2-40B4-BE49-F238E27FC236}">
                <a16:creationId xmlns:a16="http://schemas.microsoft.com/office/drawing/2014/main" id="{85C82409-78CB-4B42-9990-C1F8678080FF}"/>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Lst>
          </a:blip>
          <a:stretch>
            <a:fillRect/>
          </a:stretch>
        </p:blipFill>
        <p:spPr>
          <a:xfrm>
            <a:off x="7349244" y="3296531"/>
            <a:ext cx="350521" cy="545160"/>
          </a:xfrm>
          <a:prstGeom prst="rect">
            <a:avLst/>
          </a:prstGeom>
        </p:spPr>
      </p:pic>
      <p:sp>
        <p:nvSpPr>
          <p:cNvPr id="35" name="Yuvarlatılmış Dikdörtgen 25">
            <a:extLst>
              <a:ext uri="{FF2B5EF4-FFF2-40B4-BE49-F238E27FC236}">
                <a16:creationId xmlns:a16="http://schemas.microsoft.com/office/drawing/2014/main" id="{F795F539-BF31-5847-B0E6-2B58BA36E81A}"/>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36" name="Yuvarlatılmış Dikdörtgen 26">
            <a:extLst>
              <a:ext uri="{FF2B5EF4-FFF2-40B4-BE49-F238E27FC236}">
                <a16:creationId xmlns:a16="http://schemas.microsoft.com/office/drawing/2014/main" id="{313DE592-7FB9-3545-A168-EFDBC36A6755}"/>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37" name="Yuvarlatılmış Dikdörtgen 28">
            <a:extLst>
              <a:ext uri="{FF2B5EF4-FFF2-40B4-BE49-F238E27FC236}">
                <a16:creationId xmlns:a16="http://schemas.microsoft.com/office/drawing/2014/main" id="{4AEFFC23-023D-5640-BF07-E8B8F82204C6}"/>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pic>
        <p:nvPicPr>
          <p:cNvPr id="26" name="Grafik 32">
            <a:extLst>
              <a:ext uri="{FF2B5EF4-FFF2-40B4-BE49-F238E27FC236}">
                <a16:creationId xmlns:a16="http://schemas.microsoft.com/office/drawing/2014/main" id="{3103F666-537B-D448-9840-7DA980FA215F}"/>
              </a:ext>
            </a:extLst>
          </p:cNvPr>
          <p:cNvPicPr>
            <a:picLocks noChangeAspect="1"/>
          </p:cNvPicPr>
          <p:nvPr/>
        </p:nvPicPr>
        <p:blipFill>
          <a:blip r:embed="rId8">
            <a:lum bright="70000" contrast="-70000"/>
            <a:extLst>
              <a:ext uri="{BEBA8EAE-BF5A-486C-A8C5-ECC9F3942E4B}">
                <a14:imgProps xmlns:a14="http://schemas.microsoft.com/office/drawing/2010/main">
                  <a14:imgLayer r:embed="rId9">
                    <a14:imgEffect>
                      <a14:artisticPhotocopy/>
                    </a14:imgEffect>
                  </a14:imgLayer>
                </a14:imgProps>
              </a:ext>
            </a:extLst>
          </a:blip>
          <a:stretch>
            <a:fillRect/>
          </a:stretch>
        </p:blipFill>
        <p:spPr>
          <a:xfrm>
            <a:off x="2054727" y="3279062"/>
            <a:ext cx="562629" cy="562629"/>
          </a:xfrm>
          <a:prstGeom prst="rect">
            <a:avLst/>
          </a:prstGeom>
        </p:spPr>
      </p:pic>
    </p:spTree>
    <p:extLst>
      <p:ext uri="{BB962C8B-B14F-4D97-AF65-F5344CB8AC3E}">
        <p14:creationId xmlns:p14="http://schemas.microsoft.com/office/powerpoint/2010/main" val="29217315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SENTIMENT ANALYSIS – ESTIMATING POLARITY WITH </a:t>
            </a:r>
            <a:r>
              <a:rPr lang="en-US" b="1" i="1"/>
              <a:t>VADER</a:t>
            </a:r>
          </a:p>
        </p:txBody>
      </p:sp>
      <p:sp>
        <p:nvSpPr>
          <p:cNvPr id="7" name="Yuvarlatılmış Dikdörtgen 6">
            <a:extLst>
              <a:ext uri="{FF2B5EF4-FFF2-40B4-BE49-F238E27FC236}">
                <a16:creationId xmlns:a16="http://schemas.microsoft.com/office/drawing/2014/main" id="{8F0D4CEA-F0DF-4445-8978-D9CB58A11BDA}"/>
              </a:ext>
            </a:extLst>
          </p:cNvPr>
          <p:cNvSpPr/>
          <p:nvPr/>
        </p:nvSpPr>
        <p:spPr bwMode="auto">
          <a:xfrm>
            <a:off x="3695924" y="1670014"/>
            <a:ext cx="5801140" cy="822960"/>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To analyze the sentiment of comments and extract relevant</a:t>
            </a:r>
          </a:p>
          <a:p>
            <a:pPr algn="ct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information from them we needed a measure to score how positive or</a:t>
            </a:r>
          </a:p>
          <a:p>
            <a:pPr algn="ct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negative they are.</a:t>
            </a:r>
            <a:r>
              <a:rPr kumimoji="0" lang="en-US" sz="1400" i="0" u="none" strike="noStrike" cap="none" normalizeH="0" baseline="0">
                <a:ln>
                  <a:noFill/>
                </a:ln>
                <a:effectLst/>
                <a:latin typeface="Lato" panose="020F0502020204030203" pitchFamily="34" charset="0"/>
                <a:ea typeface="Lato" panose="020F0502020204030203" pitchFamily="34" charset="0"/>
                <a:cs typeface="Lato" panose="020F0502020204030203" pitchFamily="34" charset="0"/>
              </a:rPr>
              <a:t>  </a:t>
            </a:r>
          </a:p>
        </p:txBody>
      </p:sp>
      <p:sp>
        <p:nvSpPr>
          <p:cNvPr id="8" name="Yuvarlatılmış Dikdörtgen 7">
            <a:extLst>
              <a:ext uri="{FF2B5EF4-FFF2-40B4-BE49-F238E27FC236}">
                <a16:creationId xmlns:a16="http://schemas.microsoft.com/office/drawing/2014/main" id="{AD427361-E24C-CD47-BC16-CA6A57A7AA50}"/>
              </a:ext>
            </a:extLst>
          </p:cNvPr>
          <p:cNvSpPr/>
          <p:nvPr/>
        </p:nvSpPr>
        <p:spPr bwMode="auto">
          <a:xfrm>
            <a:off x="3718750" y="4895781"/>
            <a:ext cx="5778314" cy="822960"/>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r>
              <a:rPr lang="en-AU" sz="1400" i="1">
                <a:latin typeface="Lato" panose="020F0502020204030203" pitchFamily="34" charset="0"/>
                <a:ea typeface="Lato" panose="020F0502020204030203" pitchFamily="34" charset="0"/>
                <a:cs typeface="Lato" panose="020F0502020204030203" pitchFamily="34" charset="0"/>
              </a:rPr>
              <a:t>VADER</a:t>
            </a:r>
            <a:r>
              <a:rPr lang="en-AU" sz="1400">
                <a:latin typeface="Lato" panose="020F0502020204030203" pitchFamily="34" charset="0"/>
                <a:ea typeface="Lato" panose="020F0502020204030203" pitchFamily="34" charset="0"/>
                <a:cs typeface="Lato" panose="020F0502020204030203" pitchFamily="34" charset="0"/>
              </a:rPr>
              <a:t> adds valence to words capitalized, with punctuation (compound</a:t>
            </a:r>
          </a:p>
          <a:p>
            <a:r>
              <a:rPr lang="en-AU" sz="1400">
                <a:latin typeface="Lato" panose="020F0502020204030203" pitchFamily="34" charset="0"/>
                <a:ea typeface="Lato" panose="020F0502020204030203" pitchFamily="34" charset="0"/>
                <a:cs typeface="Lato" panose="020F0502020204030203" pitchFamily="34" charset="0"/>
              </a:rPr>
              <a:t>score increases with number of exclamation points!), with degree</a:t>
            </a:r>
          </a:p>
          <a:p>
            <a:r>
              <a:rPr lang="en-AU" sz="1400">
                <a:latin typeface="Lato" panose="020F0502020204030203" pitchFamily="34" charset="0"/>
                <a:ea typeface="Lato" panose="020F0502020204030203" pitchFamily="34" charset="0"/>
                <a:cs typeface="Lato" panose="020F0502020204030203" pitchFamily="34" charset="0"/>
              </a:rPr>
              <a:t>modifiers (e.g. very good vs good), emojis, and handles conjunctions.</a:t>
            </a:r>
          </a:p>
        </p:txBody>
      </p:sp>
      <p:sp>
        <p:nvSpPr>
          <p:cNvPr id="11" name="Yuvarlatılmış Dikdörtgen 10">
            <a:extLst>
              <a:ext uri="{FF2B5EF4-FFF2-40B4-BE49-F238E27FC236}">
                <a16:creationId xmlns:a16="http://schemas.microsoft.com/office/drawing/2014/main" id="{8D2F380A-C8C1-AC4E-A996-67F2DCB2D41A}"/>
              </a:ext>
            </a:extLst>
          </p:cNvPr>
          <p:cNvSpPr/>
          <p:nvPr/>
        </p:nvSpPr>
        <p:spPr bwMode="auto">
          <a:xfrm>
            <a:off x="3718750" y="2765531"/>
            <a:ext cx="5801140" cy="822960"/>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sz="1400">
                <a:latin typeface="Lato" panose="020F0502020204030203" pitchFamily="34" charset="0"/>
                <a:ea typeface="Lato" panose="020F0502020204030203" pitchFamily="34" charset="0"/>
                <a:cs typeface="Lato" panose="020F0502020204030203" pitchFamily="34" charset="0"/>
              </a:rPr>
              <a:t>To achieve this, we used the lexicon and rule-based sentiment</a:t>
            </a:r>
          </a:p>
          <a:p>
            <a:pPr algn="ctr"/>
            <a:r>
              <a:rPr lang="en-US" sz="1400">
                <a:latin typeface="Lato" panose="020F0502020204030203" pitchFamily="34" charset="0"/>
                <a:ea typeface="Lato" panose="020F0502020204030203" pitchFamily="34" charset="0"/>
                <a:cs typeface="Lato" panose="020F0502020204030203" pitchFamily="34" charset="0"/>
              </a:rPr>
              <a:t>analysis tool </a:t>
            </a:r>
            <a:r>
              <a:rPr lang="en-US" sz="1400" i="1">
                <a:latin typeface="Lato" panose="020F0502020204030203" pitchFamily="34" charset="0"/>
                <a:ea typeface="Lato" panose="020F0502020204030203" pitchFamily="34" charset="0"/>
                <a:cs typeface="Lato" panose="020F0502020204030203" pitchFamily="34" charset="0"/>
              </a:rPr>
              <a:t>VADER</a:t>
            </a:r>
            <a:r>
              <a:rPr lang="en-US" sz="1400">
                <a:latin typeface="Lato" panose="020F0502020204030203" pitchFamily="34" charset="0"/>
                <a:ea typeface="Lato" panose="020F0502020204030203" pitchFamily="34" charset="0"/>
                <a:cs typeface="Lato" panose="020F0502020204030203" pitchFamily="34" charset="0"/>
              </a:rPr>
              <a:t> </a:t>
            </a:r>
          </a:p>
          <a:p>
            <a:pPr algn="ctr"/>
            <a:r>
              <a:rPr lang="en-US" sz="1400">
                <a:latin typeface="Lato" panose="020F0502020204030203" pitchFamily="34" charset="0"/>
                <a:ea typeface="Lato" panose="020F0502020204030203" pitchFamily="34" charset="0"/>
                <a:cs typeface="Lato" panose="020F0502020204030203" pitchFamily="34" charset="0"/>
              </a:rPr>
              <a:t>(Valence Aware Dictionary and Sentiment Reasoner).</a:t>
            </a:r>
          </a:p>
        </p:txBody>
      </p:sp>
      <p:sp>
        <p:nvSpPr>
          <p:cNvPr id="12" name="Yuvarlatılmış Dikdörtgen 11">
            <a:extLst>
              <a:ext uri="{FF2B5EF4-FFF2-40B4-BE49-F238E27FC236}">
                <a16:creationId xmlns:a16="http://schemas.microsoft.com/office/drawing/2014/main" id="{43097B06-E036-AE44-8F18-CD9DDA1AFBCD}"/>
              </a:ext>
            </a:extLst>
          </p:cNvPr>
          <p:cNvSpPr/>
          <p:nvPr/>
        </p:nvSpPr>
        <p:spPr bwMode="auto">
          <a:xfrm>
            <a:off x="3718750" y="3808393"/>
            <a:ext cx="5801823" cy="822960"/>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sz="1400" i="1">
                <a:latin typeface="Lato" panose="020F0502020204030203" pitchFamily="34" charset="0"/>
                <a:ea typeface="Lato" panose="020F0502020204030203" pitchFamily="34" charset="0"/>
                <a:cs typeface="Lato" panose="020F0502020204030203" pitchFamily="34" charset="0"/>
              </a:rPr>
              <a:t>VADER</a:t>
            </a:r>
            <a:r>
              <a:rPr lang="en-US" sz="1400">
                <a:latin typeface="Lato" panose="020F0502020204030203" pitchFamily="34" charset="0"/>
                <a:ea typeface="Lato" panose="020F0502020204030203" pitchFamily="34" charset="0"/>
                <a:cs typeface="Lato" panose="020F0502020204030203" pitchFamily="34" charset="0"/>
              </a:rPr>
              <a:t> determines a so-called polarity score for every comment,</a:t>
            </a:r>
          </a:p>
          <a:p>
            <a:pPr algn="ctr"/>
            <a:r>
              <a:rPr lang="en-US" sz="1400">
                <a:latin typeface="Lato" panose="020F0502020204030203" pitchFamily="34" charset="0"/>
                <a:ea typeface="Lato" panose="020F0502020204030203" pitchFamily="34" charset="0"/>
                <a:cs typeface="Lato" panose="020F0502020204030203" pitchFamily="34" charset="0"/>
              </a:rPr>
              <a:t>which ranges from -1 to 1 (negative values correspond to negative</a:t>
            </a:r>
          </a:p>
          <a:p>
            <a:pPr algn="ctr"/>
            <a:r>
              <a:rPr lang="en-US" sz="1400">
                <a:latin typeface="Lato" panose="020F0502020204030203" pitchFamily="34" charset="0"/>
                <a:ea typeface="Lato" panose="020F0502020204030203" pitchFamily="34" charset="0"/>
                <a:cs typeface="Lato" panose="020F0502020204030203" pitchFamily="34" charset="0"/>
              </a:rPr>
              <a:t>comments, 0 to neutral ones and positive values to positive scores).</a:t>
            </a:r>
          </a:p>
        </p:txBody>
      </p:sp>
      <p:sp>
        <p:nvSpPr>
          <p:cNvPr id="14" name="Oval 13">
            <a:extLst>
              <a:ext uri="{FF2B5EF4-FFF2-40B4-BE49-F238E27FC236}">
                <a16:creationId xmlns:a16="http://schemas.microsoft.com/office/drawing/2014/main" id="{6FA373D8-AAEE-7747-B75A-3FFCAEBEDC9D}"/>
              </a:ext>
            </a:extLst>
          </p:cNvPr>
          <p:cNvSpPr/>
          <p:nvPr/>
        </p:nvSpPr>
        <p:spPr>
          <a:xfrm>
            <a:off x="2112007" y="2767717"/>
            <a:ext cx="720000" cy="720000"/>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15" name="Oval 14">
            <a:extLst>
              <a:ext uri="{FF2B5EF4-FFF2-40B4-BE49-F238E27FC236}">
                <a16:creationId xmlns:a16="http://schemas.microsoft.com/office/drawing/2014/main" id="{2689EA0F-D240-7340-9F98-C1FFC2E830D4}"/>
              </a:ext>
            </a:extLst>
          </p:cNvPr>
          <p:cNvSpPr/>
          <p:nvPr/>
        </p:nvSpPr>
        <p:spPr>
          <a:xfrm>
            <a:off x="2108700" y="3859874"/>
            <a:ext cx="720000" cy="720000"/>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16" name="Straight Connector 17">
            <a:extLst>
              <a:ext uri="{FF2B5EF4-FFF2-40B4-BE49-F238E27FC236}">
                <a16:creationId xmlns:a16="http://schemas.microsoft.com/office/drawing/2014/main" id="{B6D6D017-EDA1-EE43-88C2-E9AD1A363D7F}"/>
              </a:ext>
            </a:extLst>
          </p:cNvPr>
          <p:cNvCxnSpPr>
            <a:cxnSpLocks/>
          </p:cNvCxnSpPr>
          <p:nvPr/>
        </p:nvCxnSpPr>
        <p:spPr>
          <a:xfrm>
            <a:off x="2812332" y="2081494"/>
            <a:ext cx="80290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0" name="Picture 23">
            <a:extLst>
              <a:ext uri="{FF2B5EF4-FFF2-40B4-BE49-F238E27FC236}">
                <a16:creationId xmlns:a16="http://schemas.microsoft.com/office/drawing/2014/main" id="{CDF88385-75D3-1F4A-86CC-5C1B7A4CB214}"/>
              </a:ext>
            </a:extLst>
          </p:cNvPr>
          <p:cNvPicPr>
            <a:picLocks noChangeAspect="1"/>
          </p:cNvPicPr>
          <p:nvPr/>
        </p:nvPicPr>
        <p:blipFill>
          <a:blip r:embed="rId3"/>
          <a:stretch>
            <a:fillRect/>
          </a:stretch>
        </p:blipFill>
        <p:spPr>
          <a:xfrm>
            <a:off x="2265026" y="2906103"/>
            <a:ext cx="443147" cy="443147"/>
          </a:xfrm>
          <a:prstGeom prst="rect">
            <a:avLst/>
          </a:prstGeom>
        </p:spPr>
      </p:pic>
      <p:pic>
        <p:nvPicPr>
          <p:cNvPr id="21" name="Picture 22">
            <a:extLst>
              <a:ext uri="{FF2B5EF4-FFF2-40B4-BE49-F238E27FC236}">
                <a16:creationId xmlns:a16="http://schemas.microsoft.com/office/drawing/2014/main" id="{ABAEB62E-C2E1-0D44-BBA6-558502ECCF82}"/>
              </a:ext>
            </a:extLst>
          </p:cNvPr>
          <p:cNvPicPr>
            <a:picLocks noChangeAspect="1"/>
          </p:cNvPicPr>
          <p:nvPr/>
        </p:nvPicPr>
        <p:blipFill>
          <a:blip r:embed="rId4"/>
          <a:stretch>
            <a:fillRect/>
          </a:stretch>
        </p:blipFill>
        <p:spPr>
          <a:xfrm>
            <a:off x="2301910" y="3970705"/>
            <a:ext cx="333579" cy="453325"/>
          </a:xfrm>
          <a:prstGeom prst="rect">
            <a:avLst/>
          </a:prstGeom>
        </p:spPr>
      </p:pic>
      <p:cxnSp>
        <p:nvCxnSpPr>
          <p:cNvPr id="28" name="Straight Connector 17">
            <a:extLst>
              <a:ext uri="{FF2B5EF4-FFF2-40B4-BE49-F238E27FC236}">
                <a16:creationId xmlns:a16="http://schemas.microsoft.com/office/drawing/2014/main" id="{B718743E-C4E3-E748-8E03-DB46BA053323}"/>
              </a:ext>
            </a:extLst>
          </p:cNvPr>
          <p:cNvCxnSpPr>
            <a:cxnSpLocks/>
          </p:cNvCxnSpPr>
          <p:nvPr/>
        </p:nvCxnSpPr>
        <p:spPr>
          <a:xfrm>
            <a:off x="2843146" y="3127677"/>
            <a:ext cx="80290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1B21FE03-B0F9-B948-9A45-FA5DE5AA70D8}"/>
              </a:ext>
            </a:extLst>
          </p:cNvPr>
          <p:cNvSpPr/>
          <p:nvPr/>
        </p:nvSpPr>
        <p:spPr>
          <a:xfrm>
            <a:off x="2123146" y="4951991"/>
            <a:ext cx="720000" cy="720000"/>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30" name="Straight Connector 17">
            <a:extLst>
              <a:ext uri="{FF2B5EF4-FFF2-40B4-BE49-F238E27FC236}">
                <a16:creationId xmlns:a16="http://schemas.microsoft.com/office/drawing/2014/main" id="{FE8C0566-8095-6746-B827-D3687D15EFD2}"/>
              </a:ext>
            </a:extLst>
          </p:cNvPr>
          <p:cNvCxnSpPr>
            <a:cxnSpLocks/>
          </p:cNvCxnSpPr>
          <p:nvPr/>
        </p:nvCxnSpPr>
        <p:spPr>
          <a:xfrm>
            <a:off x="2857739" y="5311991"/>
            <a:ext cx="80290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Straight Connector 17">
            <a:extLst>
              <a:ext uri="{FF2B5EF4-FFF2-40B4-BE49-F238E27FC236}">
                <a16:creationId xmlns:a16="http://schemas.microsoft.com/office/drawing/2014/main" id="{EED59AFB-A3E4-2C44-AE7A-8853FA7844C6}"/>
              </a:ext>
            </a:extLst>
          </p:cNvPr>
          <p:cNvCxnSpPr>
            <a:cxnSpLocks/>
          </p:cNvCxnSpPr>
          <p:nvPr/>
        </p:nvCxnSpPr>
        <p:spPr>
          <a:xfrm>
            <a:off x="2828700" y="4234629"/>
            <a:ext cx="80290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06C4324A-C1BB-A942-A7D5-777604950730}"/>
              </a:ext>
            </a:extLst>
          </p:cNvPr>
          <p:cNvSpPr/>
          <p:nvPr/>
        </p:nvSpPr>
        <p:spPr>
          <a:xfrm>
            <a:off x="2108700" y="1721494"/>
            <a:ext cx="720000" cy="720000"/>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pic>
        <p:nvPicPr>
          <p:cNvPr id="23" name="Picture 24">
            <a:extLst>
              <a:ext uri="{FF2B5EF4-FFF2-40B4-BE49-F238E27FC236}">
                <a16:creationId xmlns:a16="http://schemas.microsoft.com/office/drawing/2014/main" id="{D46A958B-A312-4348-A235-946A65DA8EC0}"/>
              </a:ext>
            </a:extLst>
          </p:cNvPr>
          <p:cNvPicPr>
            <a:picLocks noChangeAspect="1"/>
          </p:cNvPicPr>
          <p:nvPr/>
        </p:nvPicPr>
        <p:blipFill>
          <a:blip r:embed="rId5"/>
          <a:stretch>
            <a:fillRect/>
          </a:stretch>
        </p:blipFill>
        <p:spPr>
          <a:xfrm>
            <a:off x="2225317" y="1931351"/>
            <a:ext cx="469619" cy="300285"/>
          </a:xfrm>
          <a:prstGeom prst="rect">
            <a:avLst/>
          </a:prstGeom>
        </p:spPr>
      </p:pic>
      <p:sp>
        <p:nvSpPr>
          <p:cNvPr id="24" name="Yuvarlatılmış Dikdörtgen 25">
            <a:extLst>
              <a:ext uri="{FF2B5EF4-FFF2-40B4-BE49-F238E27FC236}">
                <a16:creationId xmlns:a16="http://schemas.microsoft.com/office/drawing/2014/main" id="{EF7B483A-9BE4-CA4F-A300-69B9755A0420}"/>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5" name="Yuvarlatılmış Dikdörtgen 26">
            <a:extLst>
              <a:ext uri="{FF2B5EF4-FFF2-40B4-BE49-F238E27FC236}">
                <a16:creationId xmlns:a16="http://schemas.microsoft.com/office/drawing/2014/main" id="{1E318BC8-9AF5-1F4A-A3A2-FE467163238A}"/>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6" name="Yuvarlatılmış Dikdörtgen 28">
            <a:extLst>
              <a:ext uri="{FF2B5EF4-FFF2-40B4-BE49-F238E27FC236}">
                <a16:creationId xmlns:a16="http://schemas.microsoft.com/office/drawing/2014/main" id="{259DAB44-5C0D-0740-9487-E098A580DEC2}"/>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pic>
        <p:nvPicPr>
          <p:cNvPr id="6" name="Picture 5" descr="A picture containing text&#10;&#10;Description automatically generated">
            <a:extLst>
              <a:ext uri="{FF2B5EF4-FFF2-40B4-BE49-F238E27FC236}">
                <a16:creationId xmlns:a16="http://schemas.microsoft.com/office/drawing/2014/main" id="{45A54F15-B543-D947-8962-F16F9FD16B8F}"/>
              </a:ext>
            </a:extLst>
          </p:cNvPr>
          <p:cNvPicPr>
            <a:picLocks noChangeAspect="1"/>
          </p:cNvPicPr>
          <p:nvPr/>
        </p:nvPicPr>
        <p:blipFill>
          <a:blip r:embed="rId6">
            <a:lum bright="70000" contrast="-70000"/>
            <a:extLst>
              <a:ext uri="{BEBA8EAE-BF5A-486C-A8C5-ECC9F3942E4B}">
                <a14:imgProps xmlns:a14="http://schemas.microsoft.com/office/drawing/2010/main">
                  <a14:imgLayer r:embed="rId7">
                    <a14:imgEffect>
                      <a14:artisticPhotocopy/>
                    </a14:imgEffect>
                  </a14:imgLayer>
                </a14:imgProps>
              </a:ext>
            </a:extLst>
          </a:blip>
          <a:stretch>
            <a:fillRect/>
          </a:stretch>
        </p:blipFill>
        <p:spPr>
          <a:xfrm>
            <a:off x="2123145" y="4947260"/>
            <a:ext cx="720001" cy="720001"/>
          </a:xfrm>
          <a:prstGeom prst="rect">
            <a:avLst/>
          </a:prstGeom>
        </p:spPr>
      </p:pic>
    </p:spTree>
    <p:extLst>
      <p:ext uri="{BB962C8B-B14F-4D97-AF65-F5344CB8AC3E}">
        <p14:creationId xmlns:p14="http://schemas.microsoft.com/office/powerpoint/2010/main" val="4091784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114224E5-6CC8-1C4B-8D28-243411B28450}"/>
              </a:ext>
            </a:extLst>
          </p:cNvPr>
          <p:cNvSpPr/>
          <p:nvPr/>
        </p:nvSpPr>
        <p:spPr bwMode="auto">
          <a:xfrm>
            <a:off x="3298432" y="2308388"/>
            <a:ext cx="1368000" cy="1368000"/>
          </a:xfrm>
          <a:prstGeom prst="ellipse">
            <a:avLst/>
          </a:prstGeom>
          <a:solidFill>
            <a:srgbClr val="1765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20" name="Oval 19">
            <a:extLst>
              <a:ext uri="{FF2B5EF4-FFF2-40B4-BE49-F238E27FC236}">
                <a16:creationId xmlns:a16="http://schemas.microsoft.com/office/drawing/2014/main" id="{665952B6-B49B-8D4D-8286-364ACE1421E2}"/>
              </a:ext>
            </a:extLst>
          </p:cNvPr>
          <p:cNvSpPr/>
          <p:nvPr/>
        </p:nvSpPr>
        <p:spPr bwMode="auto">
          <a:xfrm>
            <a:off x="5385146" y="2314590"/>
            <a:ext cx="1368000" cy="1368000"/>
          </a:xfrm>
          <a:prstGeom prst="ellipse">
            <a:avLst/>
          </a:prstGeom>
          <a:solidFill>
            <a:srgbClr val="1765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21" name="Oval 20">
            <a:extLst>
              <a:ext uri="{FF2B5EF4-FFF2-40B4-BE49-F238E27FC236}">
                <a16:creationId xmlns:a16="http://schemas.microsoft.com/office/drawing/2014/main" id="{5783B9FC-2A42-2046-BBE5-D2672B0E94FF}"/>
              </a:ext>
            </a:extLst>
          </p:cNvPr>
          <p:cNvSpPr/>
          <p:nvPr/>
        </p:nvSpPr>
        <p:spPr bwMode="auto">
          <a:xfrm>
            <a:off x="7476487" y="2314590"/>
            <a:ext cx="1368000" cy="1368000"/>
          </a:xfrm>
          <a:prstGeom prst="ellipse">
            <a:avLst/>
          </a:prstGeom>
          <a:solidFill>
            <a:srgbClr val="1765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22" name="Oval 21">
            <a:extLst>
              <a:ext uri="{FF2B5EF4-FFF2-40B4-BE49-F238E27FC236}">
                <a16:creationId xmlns:a16="http://schemas.microsoft.com/office/drawing/2014/main" id="{6074FFE1-ED40-A243-92BB-5D8F59F9475E}"/>
              </a:ext>
            </a:extLst>
          </p:cNvPr>
          <p:cNvSpPr/>
          <p:nvPr/>
        </p:nvSpPr>
        <p:spPr bwMode="auto">
          <a:xfrm>
            <a:off x="9567828" y="2310188"/>
            <a:ext cx="1368000" cy="1368000"/>
          </a:xfrm>
          <a:prstGeom prst="ellipse">
            <a:avLst/>
          </a:prstGeom>
          <a:solidFill>
            <a:srgbClr val="1765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23" name="Oval 22">
            <a:extLst>
              <a:ext uri="{FF2B5EF4-FFF2-40B4-BE49-F238E27FC236}">
                <a16:creationId xmlns:a16="http://schemas.microsoft.com/office/drawing/2014/main" id="{F3AAB32C-48CD-9840-A6A5-A4B16CCDB410}"/>
              </a:ext>
            </a:extLst>
          </p:cNvPr>
          <p:cNvSpPr/>
          <p:nvPr/>
        </p:nvSpPr>
        <p:spPr bwMode="auto">
          <a:xfrm>
            <a:off x="1209660" y="2309288"/>
            <a:ext cx="1368000" cy="1368000"/>
          </a:xfrm>
          <a:prstGeom prst="ellipse">
            <a:avLst/>
          </a:prstGeom>
          <a:solidFill>
            <a:srgbClr val="17658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24" name="Oval 23">
            <a:extLst>
              <a:ext uri="{FF2B5EF4-FFF2-40B4-BE49-F238E27FC236}">
                <a16:creationId xmlns:a16="http://schemas.microsoft.com/office/drawing/2014/main" id="{D5F6BD4C-3EE4-EF46-84D1-50EAB47AE675}"/>
              </a:ext>
            </a:extLst>
          </p:cNvPr>
          <p:cNvSpPr>
            <a:spLocks noChangeAspect="1"/>
          </p:cNvSpPr>
          <p:nvPr/>
        </p:nvSpPr>
        <p:spPr>
          <a:xfrm>
            <a:off x="1330959" y="2420888"/>
            <a:ext cx="1144800" cy="1144800"/>
          </a:xfrm>
          <a:prstGeom prst="ellipse">
            <a:avLst/>
          </a:prstGeom>
          <a:blipFill dpi="0" rotWithShape="1">
            <a:blip r:embed="rId2"/>
            <a:srcRect/>
            <a:tile tx="-34290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F Pro Light" pitchFamily="2" charset="0"/>
              <a:ea typeface="SF Pro Light" pitchFamily="2" charset="0"/>
              <a:cs typeface="SF Pro Light" pitchFamily="2" charset="0"/>
            </a:endParaRPr>
          </a:p>
        </p:txBody>
      </p:sp>
      <p:sp>
        <p:nvSpPr>
          <p:cNvPr id="25" name="Oval 24">
            <a:extLst>
              <a:ext uri="{FF2B5EF4-FFF2-40B4-BE49-F238E27FC236}">
                <a16:creationId xmlns:a16="http://schemas.microsoft.com/office/drawing/2014/main" id="{1AC6EAFC-9960-C545-9FC6-A9AA84B5A48B}"/>
              </a:ext>
            </a:extLst>
          </p:cNvPr>
          <p:cNvSpPr>
            <a:spLocks noChangeAspect="1"/>
          </p:cNvSpPr>
          <p:nvPr/>
        </p:nvSpPr>
        <p:spPr>
          <a:xfrm>
            <a:off x="3410932" y="2420888"/>
            <a:ext cx="1143000" cy="1143000"/>
          </a:xfrm>
          <a:prstGeom prst="ellipse">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F Pro Light" pitchFamily="2" charset="0"/>
              <a:ea typeface="SF Pro Light" pitchFamily="2" charset="0"/>
              <a:cs typeface="SF Pro Light" pitchFamily="2" charset="0"/>
            </a:endParaRPr>
          </a:p>
        </p:txBody>
      </p:sp>
      <p:sp>
        <p:nvSpPr>
          <p:cNvPr id="26" name="Oval 25">
            <a:extLst>
              <a:ext uri="{FF2B5EF4-FFF2-40B4-BE49-F238E27FC236}">
                <a16:creationId xmlns:a16="http://schemas.microsoft.com/office/drawing/2014/main" id="{28A943B6-B9AC-004F-9FD5-18AE9E355CF9}"/>
              </a:ext>
            </a:extLst>
          </p:cNvPr>
          <p:cNvSpPr>
            <a:spLocks/>
          </p:cNvSpPr>
          <p:nvPr/>
        </p:nvSpPr>
        <p:spPr>
          <a:xfrm>
            <a:off x="5497646" y="2435507"/>
            <a:ext cx="1143000" cy="1143000"/>
          </a:xfrm>
          <a:prstGeom prst="ellipse">
            <a:avLst/>
          </a:prstGeom>
          <a:blipFill dpi="0" rotWithShape="1">
            <a:blip r:embed="rId4">
              <a:extLst>
                <a:ext uri="{28A0092B-C50C-407E-A947-70E740481C1C}">
                  <a14:useLocalDpi xmlns:a14="http://schemas.microsoft.com/office/drawing/2010/main" val="0"/>
                </a:ext>
              </a:extLst>
            </a:blip>
            <a:srcRect/>
            <a:tile tx="-279400" ty="0" sx="25000" sy="25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F Pro Light" pitchFamily="2" charset="0"/>
              <a:ea typeface="SF Pro Light" pitchFamily="2" charset="0"/>
              <a:cs typeface="SF Pro Light" pitchFamily="2" charset="0"/>
            </a:endParaRPr>
          </a:p>
        </p:txBody>
      </p:sp>
      <p:sp>
        <p:nvSpPr>
          <p:cNvPr id="27" name="Oval 26">
            <a:extLst>
              <a:ext uri="{FF2B5EF4-FFF2-40B4-BE49-F238E27FC236}">
                <a16:creationId xmlns:a16="http://schemas.microsoft.com/office/drawing/2014/main" id="{F34AF9C1-50BE-B44A-B8D5-02F1FAFC1E22}"/>
              </a:ext>
            </a:extLst>
          </p:cNvPr>
          <p:cNvSpPr>
            <a:spLocks noChangeAspect="1"/>
          </p:cNvSpPr>
          <p:nvPr/>
        </p:nvSpPr>
        <p:spPr>
          <a:xfrm>
            <a:off x="7588987" y="2422688"/>
            <a:ext cx="1143000" cy="114300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F Pro Light" pitchFamily="2" charset="0"/>
              <a:ea typeface="SF Pro Light" pitchFamily="2" charset="0"/>
              <a:cs typeface="SF Pro Light" pitchFamily="2" charset="0"/>
            </a:endParaRPr>
          </a:p>
        </p:txBody>
      </p:sp>
      <p:sp>
        <p:nvSpPr>
          <p:cNvPr id="28" name="Oval 27">
            <a:extLst>
              <a:ext uri="{FF2B5EF4-FFF2-40B4-BE49-F238E27FC236}">
                <a16:creationId xmlns:a16="http://schemas.microsoft.com/office/drawing/2014/main" id="{8AEE4251-22AC-E24D-BC07-A3E752EE4470}"/>
              </a:ext>
            </a:extLst>
          </p:cNvPr>
          <p:cNvSpPr>
            <a:spLocks noChangeAspect="1"/>
          </p:cNvSpPr>
          <p:nvPr/>
        </p:nvSpPr>
        <p:spPr>
          <a:xfrm>
            <a:off x="9680328" y="2422688"/>
            <a:ext cx="1143000" cy="1143000"/>
          </a:xfrm>
          <a:prstGeom prst="ellipse">
            <a:avLst/>
          </a:prstGeom>
          <a:blipFill dpi="0" rotWithShape="1">
            <a:blip r:embed="rId6"/>
            <a:srcRect/>
            <a:tile tx="-635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F Pro Light" pitchFamily="2" charset="0"/>
              <a:ea typeface="SF Pro Light" pitchFamily="2" charset="0"/>
              <a:cs typeface="SF Pro Light" pitchFamily="2" charset="0"/>
            </a:endParaRPr>
          </a:p>
        </p:txBody>
      </p:sp>
      <p:sp>
        <p:nvSpPr>
          <p:cNvPr id="29" name="Başlık 4">
            <a:extLst>
              <a:ext uri="{FF2B5EF4-FFF2-40B4-BE49-F238E27FC236}">
                <a16:creationId xmlns:a16="http://schemas.microsoft.com/office/drawing/2014/main" id="{856D236A-2D93-A94D-AE14-47CBE74F109B}"/>
              </a:ext>
            </a:extLst>
          </p:cNvPr>
          <p:cNvSpPr>
            <a:spLocks noGrp="1"/>
          </p:cNvSpPr>
          <p:nvPr>
            <p:ph type="title"/>
          </p:nvPr>
        </p:nvSpPr>
        <p:spPr>
          <a:xfrm>
            <a:off x="1308122" y="548680"/>
            <a:ext cx="10577407" cy="448946"/>
          </a:xfrm>
        </p:spPr>
        <p:txBody>
          <a:bodyPr/>
          <a:lstStyle/>
          <a:p>
            <a:r>
              <a:rPr lang="tr-TR" b="1"/>
              <a:t>OUR TEAM MEMBERS</a:t>
            </a:r>
          </a:p>
        </p:txBody>
      </p:sp>
      <p:sp>
        <p:nvSpPr>
          <p:cNvPr id="30" name="Başlık 4">
            <a:extLst>
              <a:ext uri="{FF2B5EF4-FFF2-40B4-BE49-F238E27FC236}">
                <a16:creationId xmlns:a16="http://schemas.microsoft.com/office/drawing/2014/main" id="{ED3035CD-E69C-A74A-85E1-979402014D1C}"/>
              </a:ext>
            </a:extLst>
          </p:cNvPr>
          <p:cNvSpPr txBox="1">
            <a:spLocks/>
          </p:cNvSpPr>
          <p:nvPr/>
        </p:nvSpPr>
        <p:spPr>
          <a:xfrm>
            <a:off x="1105807" y="4293096"/>
            <a:ext cx="1575706" cy="448946"/>
          </a:xfrm>
          <a:prstGeom prst="rect">
            <a:avLst/>
          </a:prstGeom>
        </p:spPr>
        <p:txBody>
          <a:bodyPr vert="horz" lIns="91440" tIns="45720" rIns="91440" bIns="45720" rtlCol="0" anchor="ctr">
            <a:norm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b="1"/>
              <a:t>Demi </a:t>
            </a:r>
            <a:r>
              <a:rPr lang="tr-TR" b="1" err="1"/>
              <a:t>Vinke</a:t>
            </a:r>
            <a:endParaRPr lang="tr-TR" b="1"/>
          </a:p>
        </p:txBody>
      </p:sp>
      <p:sp>
        <p:nvSpPr>
          <p:cNvPr id="31" name="Başlık 4">
            <a:extLst>
              <a:ext uri="{FF2B5EF4-FFF2-40B4-BE49-F238E27FC236}">
                <a16:creationId xmlns:a16="http://schemas.microsoft.com/office/drawing/2014/main" id="{DE9E73ED-38EC-3C44-92FC-D349E9AC1C29}"/>
              </a:ext>
            </a:extLst>
          </p:cNvPr>
          <p:cNvSpPr txBox="1">
            <a:spLocks/>
          </p:cNvSpPr>
          <p:nvPr/>
        </p:nvSpPr>
        <p:spPr>
          <a:xfrm>
            <a:off x="3107785" y="4293096"/>
            <a:ext cx="1749293" cy="448946"/>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b="1" err="1"/>
              <a:t>Fabrizio</a:t>
            </a:r>
            <a:r>
              <a:rPr lang="tr-TR" b="1"/>
              <a:t> </a:t>
            </a:r>
            <a:r>
              <a:rPr lang="tr-TR" b="1" err="1"/>
              <a:t>Rocco</a:t>
            </a:r>
            <a:endParaRPr lang="tr-TR" b="1"/>
          </a:p>
        </p:txBody>
      </p:sp>
      <p:sp>
        <p:nvSpPr>
          <p:cNvPr id="32" name="Başlık 4">
            <a:extLst>
              <a:ext uri="{FF2B5EF4-FFF2-40B4-BE49-F238E27FC236}">
                <a16:creationId xmlns:a16="http://schemas.microsoft.com/office/drawing/2014/main" id="{68775695-22CD-204B-BAFC-F2C44A36CB00}"/>
              </a:ext>
            </a:extLst>
          </p:cNvPr>
          <p:cNvSpPr txBox="1">
            <a:spLocks/>
          </p:cNvSpPr>
          <p:nvPr/>
        </p:nvSpPr>
        <p:spPr>
          <a:xfrm>
            <a:off x="5184590" y="4297971"/>
            <a:ext cx="1822819" cy="448946"/>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b="1"/>
              <a:t>Vincent </a:t>
            </a:r>
            <a:r>
              <a:rPr lang="tr-TR" b="1" err="1"/>
              <a:t>Stadler</a:t>
            </a:r>
            <a:endParaRPr lang="tr-TR" b="1"/>
          </a:p>
        </p:txBody>
      </p:sp>
      <p:sp>
        <p:nvSpPr>
          <p:cNvPr id="33" name="Başlık 4">
            <a:extLst>
              <a:ext uri="{FF2B5EF4-FFF2-40B4-BE49-F238E27FC236}">
                <a16:creationId xmlns:a16="http://schemas.microsoft.com/office/drawing/2014/main" id="{DC280C17-047D-2343-803A-357F3EE26991}"/>
              </a:ext>
            </a:extLst>
          </p:cNvPr>
          <p:cNvSpPr txBox="1">
            <a:spLocks/>
          </p:cNvSpPr>
          <p:nvPr/>
        </p:nvSpPr>
        <p:spPr>
          <a:xfrm>
            <a:off x="7285840" y="4293096"/>
            <a:ext cx="1749293" cy="448946"/>
          </a:xfrm>
          <a:prstGeom prst="rect">
            <a:avLst/>
          </a:prstGeom>
        </p:spPr>
        <p:txBody>
          <a:bodyPr vert="horz" lIns="91440" tIns="45720" rIns="91440" bIns="45720" rtlCol="0" anchor="ctr">
            <a:norm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b="1" err="1"/>
              <a:t>Vivien</a:t>
            </a:r>
            <a:r>
              <a:rPr lang="tr-TR" b="1"/>
              <a:t> </a:t>
            </a:r>
            <a:r>
              <a:rPr lang="tr-TR" b="1" err="1"/>
              <a:t>Laurent</a:t>
            </a:r>
            <a:r>
              <a:rPr lang="tr-TR" b="1"/>
              <a:t> </a:t>
            </a:r>
          </a:p>
        </p:txBody>
      </p:sp>
      <p:sp>
        <p:nvSpPr>
          <p:cNvPr id="34" name="Başlık 4">
            <a:extLst>
              <a:ext uri="{FF2B5EF4-FFF2-40B4-BE49-F238E27FC236}">
                <a16:creationId xmlns:a16="http://schemas.microsoft.com/office/drawing/2014/main" id="{F6563122-8532-A746-ACB6-7891532BDFA7}"/>
              </a:ext>
            </a:extLst>
          </p:cNvPr>
          <p:cNvSpPr txBox="1">
            <a:spLocks/>
          </p:cNvSpPr>
          <p:nvPr/>
        </p:nvSpPr>
        <p:spPr>
          <a:xfrm>
            <a:off x="9465375" y="4293096"/>
            <a:ext cx="1575706" cy="448946"/>
          </a:xfrm>
          <a:prstGeom prst="rect">
            <a:avLst/>
          </a:prstGeom>
        </p:spPr>
        <p:txBody>
          <a:bodyPr vert="horz" lIns="91440" tIns="45720" rIns="91440" bIns="45720" rtlCol="0" anchor="ctr">
            <a:norm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b="1"/>
              <a:t>Damla Yalçın</a:t>
            </a:r>
          </a:p>
        </p:txBody>
      </p:sp>
    </p:spTree>
    <p:extLst>
      <p:ext uri="{BB962C8B-B14F-4D97-AF65-F5344CB8AC3E}">
        <p14:creationId xmlns:p14="http://schemas.microsoft.com/office/powerpoint/2010/main" val="18439712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sim 2">
            <a:extLst>
              <a:ext uri="{FF2B5EF4-FFF2-40B4-BE49-F238E27FC236}">
                <a16:creationId xmlns:a16="http://schemas.microsoft.com/office/drawing/2014/main" id="{3400407C-5935-4147-AB50-B4F848927038}"/>
              </a:ext>
            </a:extLst>
          </p:cNvPr>
          <p:cNvPicPr>
            <a:picLocks noChangeAspect="1"/>
          </p:cNvPicPr>
          <p:nvPr/>
        </p:nvPicPr>
        <p:blipFill>
          <a:blip r:embed="rId3"/>
          <a:stretch>
            <a:fillRect/>
          </a:stretch>
        </p:blipFill>
        <p:spPr>
          <a:xfrm>
            <a:off x="6888088" y="1913768"/>
            <a:ext cx="4481406" cy="3667400"/>
          </a:xfrm>
          <a:prstGeom prst="rect">
            <a:avLst/>
          </a:prstGeom>
        </p:spPr>
      </p:pic>
      <p:sp>
        <p:nvSpPr>
          <p:cNvPr id="2" name="Title 1"/>
          <p:cNvSpPr>
            <a:spLocks noGrp="1"/>
          </p:cNvSpPr>
          <p:nvPr>
            <p:ph type="title"/>
          </p:nvPr>
        </p:nvSpPr>
        <p:spPr>
          <a:xfrm>
            <a:off x="1330959" y="545160"/>
            <a:ext cx="10577407" cy="448946"/>
          </a:xfrm>
        </p:spPr>
        <p:txBody>
          <a:bodyPr/>
          <a:lstStyle/>
          <a:p>
            <a:r>
              <a:rPr lang="en-US" b="1"/>
              <a:t>SENTIMENT ANALYSIS – CORRELATION BETWEEN FEATURES AND POLARITY</a:t>
            </a:r>
            <a:endParaRPr lang="en-US" b="1" i="1"/>
          </a:p>
        </p:txBody>
      </p:sp>
      <p:sp>
        <p:nvSpPr>
          <p:cNvPr id="10" name="Beşgen 9">
            <a:extLst>
              <a:ext uri="{FF2B5EF4-FFF2-40B4-BE49-F238E27FC236}">
                <a16:creationId xmlns:a16="http://schemas.microsoft.com/office/drawing/2014/main" id="{AD6E2B49-E5AE-6245-BB50-9637B7665DEB}"/>
              </a:ext>
            </a:extLst>
          </p:cNvPr>
          <p:cNvSpPr/>
          <p:nvPr/>
        </p:nvSpPr>
        <p:spPr bwMode="auto">
          <a:xfrm>
            <a:off x="551384" y="1913768"/>
            <a:ext cx="6336704" cy="777878"/>
          </a:xfrm>
          <a:prstGeom prst="homePlate">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have checked the correlation between polarity feature </a:t>
            </a:r>
          </a:p>
          <a:p>
            <a:r>
              <a:rPr lang="en-US" sz="1400">
                <a:latin typeface="Lato" panose="020F0502020204030203" pitchFamily="34" charset="0"/>
                <a:ea typeface="Lato" panose="020F0502020204030203" pitchFamily="34" charset="0"/>
                <a:cs typeface="Lato" panose="020F0502020204030203" pitchFamily="34" charset="0"/>
              </a:rPr>
              <a:t>      and other rating scores.</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observed that there is a significant relation between all of them.</a:t>
            </a:r>
          </a:p>
        </p:txBody>
      </p:sp>
      <p:sp>
        <p:nvSpPr>
          <p:cNvPr id="19" name="Beşgen 18">
            <a:extLst>
              <a:ext uri="{FF2B5EF4-FFF2-40B4-BE49-F238E27FC236}">
                <a16:creationId xmlns:a16="http://schemas.microsoft.com/office/drawing/2014/main" id="{6F97E3CD-936C-324B-81E5-6CDF4CF5D38B}"/>
              </a:ext>
            </a:extLst>
          </p:cNvPr>
          <p:cNvSpPr/>
          <p:nvPr/>
        </p:nvSpPr>
        <p:spPr bwMode="auto">
          <a:xfrm>
            <a:off x="551384" y="4216079"/>
            <a:ext cx="6336704" cy="777879"/>
          </a:xfrm>
          <a:prstGeom prst="homePlate">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b="1">
                <a:latin typeface="Lato" panose="020F0502020204030203" pitchFamily="34" charset="0"/>
                <a:ea typeface="Lato" panose="020F0502020204030203" pitchFamily="34" charset="0"/>
                <a:cs typeface="Lato" panose="020F0502020204030203" pitchFamily="34" charset="0"/>
              </a:rPr>
              <a:t>The lowest correlation </a:t>
            </a:r>
            <a:r>
              <a:rPr lang="en-US" sz="1400">
                <a:latin typeface="Lato" panose="020F0502020204030203" pitchFamily="34" charset="0"/>
                <a:ea typeface="Lato" panose="020F0502020204030203" pitchFamily="34" charset="0"/>
                <a:cs typeface="Lato" panose="020F0502020204030203" pitchFamily="34" charset="0"/>
              </a:rPr>
              <a:t>was between polarity and </a:t>
            </a:r>
            <a:r>
              <a:rPr lang="en-US" sz="1400" err="1">
                <a:latin typeface="Lato" panose="020F0502020204030203" pitchFamily="34" charset="0"/>
                <a:ea typeface="Lato" panose="020F0502020204030203" pitchFamily="34" charset="0"/>
                <a:cs typeface="Lato" panose="020F0502020204030203" pitchFamily="34" charset="0"/>
              </a:rPr>
              <a:t>reviews_score_location</a:t>
            </a:r>
            <a:r>
              <a:rPr lang="en-US" sz="1400">
                <a:latin typeface="Lato" panose="020F0502020204030203" pitchFamily="34" charset="0"/>
                <a:ea typeface="Lato" panose="020F0502020204030203" pitchFamily="34" charset="0"/>
                <a:cs typeface="Lato" panose="020F0502020204030203" pitchFamily="34" charset="0"/>
              </a:rPr>
              <a:t>. </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This means that location does not play a huge role in terms of </a:t>
            </a:r>
          </a:p>
          <a:p>
            <a:r>
              <a:rPr lang="en-US" sz="1400">
                <a:latin typeface="Lato" panose="020F0502020204030203" pitchFamily="34" charset="0"/>
                <a:ea typeface="Lato" panose="020F0502020204030203" pitchFamily="34" charset="0"/>
                <a:cs typeface="Lato" panose="020F0502020204030203" pitchFamily="34" charset="0"/>
              </a:rPr>
              <a:t>      guest reviews during their stay in an Airbnb apartment in London.</a:t>
            </a:r>
          </a:p>
        </p:txBody>
      </p:sp>
      <p:sp>
        <p:nvSpPr>
          <p:cNvPr id="21" name="Beşgen 20">
            <a:extLst>
              <a:ext uri="{FF2B5EF4-FFF2-40B4-BE49-F238E27FC236}">
                <a16:creationId xmlns:a16="http://schemas.microsoft.com/office/drawing/2014/main" id="{E46B88F9-82C4-4846-B1C7-AA9F3F4C84F2}"/>
              </a:ext>
            </a:extLst>
          </p:cNvPr>
          <p:cNvSpPr/>
          <p:nvPr/>
        </p:nvSpPr>
        <p:spPr bwMode="auto">
          <a:xfrm>
            <a:off x="551384" y="3064923"/>
            <a:ext cx="6336704" cy="777879"/>
          </a:xfrm>
          <a:prstGeom prst="homePlate">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b="1">
                <a:latin typeface="Lato" panose="020F0502020204030203" pitchFamily="34" charset="0"/>
                <a:ea typeface="Lato" panose="020F0502020204030203" pitchFamily="34" charset="0"/>
                <a:cs typeface="Lato" panose="020F0502020204030203" pitchFamily="34" charset="0"/>
              </a:rPr>
              <a:t>The highest correlation </a:t>
            </a:r>
            <a:r>
              <a:rPr lang="en-US" sz="1400">
                <a:latin typeface="Lato" panose="020F0502020204030203" pitchFamily="34" charset="0"/>
                <a:ea typeface="Lato" panose="020F0502020204030203" pitchFamily="34" charset="0"/>
                <a:cs typeface="Lato" panose="020F0502020204030203" pitchFamily="34" charset="0"/>
              </a:rPr>
              <a:t>was observed with the overall rating </a:t>
            </a:r>
          </a:p>
          <a:p>
            <a:r>
              <a:rPr lang="en-US" sz="1400">
                <a:latin typeface="Lato" panose="020F0502020204030203" pitchFamily="34" charset="0"/>
                <a:ea typeface="Lato" panose="020F0502020204030203" pitchFamily="34" charset="0"/>
                <a:cs typeface="Lato" panose="020F0502020204030203" pitchFamily="34" charset="0"/>
              </a:rPr>
              <a:t>      (</a:t>
            </a:r>
            <a:r>
              <a:rPr lang="en-US" sz="1400" err="1">
                <a:latin typeface="Lato" panose="020F0502020204030203" pitchFamily="34" charset="0"/>
                <a:ea typeface="Lato" panose="020F0502020204030203" pitchFamily="34" charset="0"/>
                <a:cs typeface="Lato" panose="020F0502020204030203" pitchFamily="34" charset="0"/>
              </a:rPr>
              <a:t>review_scores_rating</a:t>
            </a:r>
            <a:r>
              <a:rPr lang="en-US" sz="1400">
                <a:latin typeface="Lato" panose="020F0502020204030203" pitchFamily="34" charset="0"/>
                <a:ea typeface="Lato" panose="020F0502020204030203" pitchFamily="34" charset="0"/>
                <a:cs typeface="Lato" panose="020F0502020204030203" pitchFamily="34" charset="0"/>
              </a:rPr>
              <a:t>).</a:t>
            </a:r>
          </a:p>
        </p:txBody>
      </p:sp>
      <p:sp>
        <p:nvSpPr>
          <p:cNvPr id="22" name="Yuvarlatılmış Dikdörtgen 25">
            <a:extLst>
              <a:ext uri="{FF2B5EF4-FFF2-40B4-BE49-F238E27FC236}">
                <a16:creationId xmlns:a16="http://schemas.microsoft.com/office/drawing/2014/main" id="{E13E37D7-6D7D-5547-A5EE-C272C028E36F}"/>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3" name="Yuvarlatılmış Dikdörtgen 26">
            <a:extLst>
              <a:ext uri="{FF2B5EF4-FFF2-40B4-BE49-F238E27FC236}">
                <a16:creationId xmlns:a16="http://schemas.microsoft.com/office/drawing/2014/main" id="{93A61CF9-6956-2843-B56B-546B872CFEFA}"/>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4" name="Yuvarlatılmış Dikdörtgen 28">
            <a:extLst>
              <a:ext uri="{FF2B5EF4-FFF2-40B4-BE49-F238E27FC236}">
                <a16:creationId xmlns:a16="http://schemas.microsoft.com/office/drawing/2014/main" id="{F3846F9E-220B-904F-8DDC-17C0A3F3F2A5}"/>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3098492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EXPLORING NEIGHBORHOODS</a:t>
            </a:r>
            <a:endParaRPr lang="en-US" b="1" i="1"/>
          </a:p>
        </p:txBody>
      </p:sp>
      <p:sp>
        <p:nvSpPr>
          <p:cNvPr id="4" name="Metin kutusu 3">
            <a:extLst>
              <a:ext uri="{FF2B5EF4-FFF2-40B4-BE49-F238E27FC236}">
                <a16:creationId xmlns:a16="http://schemas.microsoft.com/office/drawing/2014/main" id="{C000B379-BBA0-B742-B04F-50ADDEE5101B}"/>
              </a:ext>
            </a:extLst>
          </p:cNvPr>
          <p:cNvSpPr txBox="1"/>
          <p:nvPr/>
        </p:nvSpPr>
        <p:spPr>
          <a:xfrm>
            <a:off x="479376" y="1201758"/>
            <a:ext cx="11664950" cy="523220"/>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have looked at is the </a:t>
            </a:r>
            <a:r>
              <a:rPr lang="en-US" sz="1400" b="1">
                <a:latin typeface="Lato" panose="020F0502020204030203" pitchFamily="34" charset="0"/>
                <a:ea typeface="Lato" panose="020F0502020204030203" pitchFamily="34" charset="0"/>
                <a:cs typeface="Lato" panose="020F0502020204030203" pitchFamily="34" charset="0"/>
              </a:rPr>
              <a:t>distribution of ratings and polarity scores across different neighborhoods </a:t>
            </a:r>
            <a:r>
              <a:rPr lang="en-US" sz="1400">
                <a:latin typeface="Lato" panose="020F0502020204030203" pitchFamily="34" charset="0"/>
                <a:ea typeface="Lato" panose="020F0502020204030203" pitchFamily="34" charset="0"/>
                <a:cs typeface="Lato" panose="020F0502020204030203" pitchFamily="34" charset="0"/>
              </a:rPr>
              <a:t>in London by considering the </a:t>
            </a:r>
            <a:r>
              <a:rPr lang="en-US" sz="1400" b="1">
                <a:latin typeface="Lato" panose="020F0502020204030203" pitchFamily="34" charset="0"/>
                <a:ea typeface="Lato" panose="020F0502020204030203" pitchFamily="34" charset="0"/>
                <a:cs typeface="Lato" panose="020F0502020204030203" pitchFamily="34" charset="0"/>
              </a:rPr>
              <a:t>average composite rating score</a:t>
            </a:r>
            <a:r>
              <a:rPr lang="en-US" sz="1400">
                <a:latin typeface="Lato" panose="020F0502020204030203" pitchFamily="34" charset="0"/>
                <a:ea typeface="Lato" panose="020F0502020204030203" pitchFamily="34" charset="0"/>
                <a:cs typeface="Lato" panose="020F0502020204030203" pitchFamily="34" charset="0"/>
              </a:rPr>
              <a:t> as well as the </a:t>
            </a:r>
            <a:r>
              <a:rPr lang="en-US" sz="1400" b="1">
                <a:latin typeface="Lato" panose="020F0502020204030203" pitchFamily="34" charset="0"/>
                <a:ea typeface="Lato" panose="020F0502020204030203" pitchFamily="34" charset="0"/>
                <a:cs typeface="Lato" panose="020F0502020204030203" pitchFamily="34" charset="0"/>
              </a:rPr>
              <a:t>average polarity per neighborhood:</a:t>
            </a:r>
          </a:p>
        </p:txBody>
      </p:sp>
      <p:sp>
        <p:nvSpPr>
          <p:cNvPr id="5" name="Dikdörtgen 4">
            <a:extLst>
              <a:ext uri="{FF2B5EF4-FFF2-40B4-BE49-F238E27FC236}">
                <a16:creationId xmlns:a16="http://schemas.microsoft.com/office/drawing/2014/main" id="{A9E2A8CF-113C-8D4E-90C5-A3F16618E649}"/>
              </a:ext>
            </a:extLst>
          </p:cNvPr>
          <p:cNvSpPr/>
          <p:nvPr/>
        </p:nvSpPr>
        <p:spPr>
          <a:xfrm>
            <a:off x="479376" y="5287118"/>
            <a:ext cx="11664950" cy="523220"/>
          </a:xfrm>
          <a:prstGeom prst="rect">
            <a:avLst/>
          </a:prstGeom>
        </p:spPr>
        <p:txBody>
          <a:bodyPr wrap="square">
            <a:spAutoFit/>
          </a:bodyPr>
          <a:lstStyle/>
          <a:p>
            <a:pPr marL="285750" indent="-285750">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The </a:t>
            </a:r>
            <a:r>
              <a:rPr lang="en-US" sz="1400" b="1">
                <a:solidFill>
                  <a:srgbClr val="000000"/>
                </a:solidFill>
                <a:latin typeface="Lato" panose="020F0502020204030203" pitchFamily="34" charset="0"/>
                <a:ea typeface="Lato" panose="020F0502020204030203" pitchFamily="34" charset="0"/>
                <a:cs typeface="Lato" panose="020F0502020204030203" pitchFamily="34" charset="0"/>
              </a:rPr>
              <a:t>average composite rating score and polarity scores are quite high</a:t>
            </a:r>
            <a:r>
              <a:rPr lang="en-US" sz="1400">
                <a:solidFill>
                  <a:srgbClr val="000000"/>
                </a:solidFill>
                <a:latin typeface="Lato" panose="020F0502020204030203" pitchFamily="34" charset="0"/>
                <a:ea typeface="Lato" panose="020F0502020204030203" pitchFamily="34" charset="0"/>
                <a:cs typeface="Lato" panose="020F0502020204030203" pitchFamily="34" charset="0"/>
              </a:rPr>
              <a:t>. S</a:t>
            </a:r>
            <a:r>
              <a:rPr lang="en-US" sz="1400">
                <a:latin typeface="Lato" panose="020F0502020204030203" pitchFamily="34" charset="0"/>
                <a:ea typeface="Lato" panose="020F0502020204030203" pitchFamily="34" charset="0"/>
                <a:cs typeface="Lato" panose="020F0502020204030203" pitchFamily="34" charset="0"/>
              </a:rPr>
              <a:t>ome neighborhoods tend to </a:t>
            </a:r>
            <a:r>
              <a:rPr lang="en-US" sz="1400" b="1">
                <a:latin typeface="Lato" panose="020F0502020204030203" pitchFamily="34" charset="0"/>
                <a:ea typeface="Lato" panose="020F0502020204030203" pitchFamily="34" charset="0"/>
                <a:cs typeface="Lato" panose="020F0502020204030203" pitchFamily="34" charset="0"/>
              </a:rPr>
              <a:t>perform better on all metrics</a:t>
            </a:r>
            <a:r>
              <a:rPr lang="en-US" sz="1400">
                <a:latin typeface="Lato" panose="020F0502020204030203" pitchFamily="34" charset="0"/>
                <a:ea typeface="Lato" panose="020F0502020204030203" pitchFamily="34" charset="0"/>
                <a:cs typeface="Lato" panose="020F0502020204030203" pitchFamily="34" charset="0"/>
              </a:rPr>
              <a:t> </a:t>
            </a:r>
          </a:p>
          <a:p>
            <a:r>
              <a:rPr lang="en-US" sz="1400">
                <a:latin typeface="Lato" panose="020F0502020204030203" pitchFamily="34" charset="0"/>
                <a:ea typeface="Lato" panose="020F0502020204030203" pitchFamily="34" charset="0"/>
                <a:cs typeface="Lato" panose="020F0502020204030203" pitchFamily="34" charset="0"/>
              </a:rPr>
              <a:t>(</a:t>
            </a:r>
            <a:r>
              <a:rPr lang="en-US" sz="1400" b="1">
                <a:latin typeface="Lato" panose="020F0502020204030203" pitchFamily="34" charset="0"/>
                <a:ea typeface="Lato" panose="020F0502020204030203" pitchFamily="34" charset="0"/>
                <a:cs typeface="Lato" panose="020F0502020204030203" pitchFamily="34" charset="0"/>
              </a:rPr>
              <a:t>South-Western part of London</a:t>
            </a:r>
            <a:r>
              <a:rPr lang="en-US" sz="1400">
                <a:latin typeface="Lato" panose="020F0502020204030203" pitchFamily="34" charset="0"/>
                <a:ea typeface="Lato" panose="020F0502020204030203" pitchFamily="34" charset="0"/>
                <a:cs typeface="Lato" panose="020F0502020204030203" pitchFamily="34" charset="0"/>
              </a:rPr>
              <a:t>).</a:t>
            </a:r>
          </a:p>
        </p:txBody>
      </p:sp>
      <p:sp>
        <p:nvSpPr>
          <p:cNvPr id="11" name="Yuvarlatılmış Dikdörtgen 25">
            <a:extLst>
              <a:ext uri="{FF2B5EF4-FFF2-40B4-BE49-F238E27FC236}">
                <a16:creationId xmlns:a16="http://schemas.microsoft.com/office/drawing/2014/main" id="{B0B86D57-3A43-ED48-94DE-E7D48F49219D}"/>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2" name="Yuvarlatılmış Dikdörtgen 26">
            <a:extLst>
              <a:ext uri="{FF2B5EF4-FFF2-40B4-BE49-F238E27FC236}">
                <a16:creationId xmlns:a16="http://schemas.microsoft.com/office/drawing/2014/main" id="{10620ACB-C140-C940-BBCB-71C47D02F7DD}"/>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3" name="Yuvarlatılmış Dikdörtgen 28">
            <a:extLst>
              <a:ext uri="{FF2B5EF4-FFF2-40B4-BE49-F238E27FC236}">
                <a16:creationId xmlns:a16="http://schemas.microsoft.com/office/drawing/2014/main" id="{298C61D6-80C8-2040-A188-CA0604B5DDA6}"/>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pic>
        <p:nvPicPr>
          <p:cNvPr id="6" name="Grafik 5">
            <a:extLst>
              <a:ext uri="{FF2B5EF4-FFF2-40B4-BE49-F238E27FC236}">
                <a16:creationId xmlns:a16="http://schemas.microsoft.com/office/drawing/2014/main" id="{257ED253-2B0A-D34C-BECD-070A1E693943}"/>
              </a:ext>
            </a:extLst>
          </p:cNvPr>
          <p:cNvPicPr>
            <a:picLocks noChangeAspect="1"/>
          </p:cNvPicPr>
          <p:nvPr/>
        </p:nvPicPr>
        <p:blipFill>
          <a:blip r:embed="rId3"/>
          <a:stretch>
            <a:fillRect/>
          </a:stretch>
        </p:blipFill>
        <p:spPr>
          <a:xfrm>
            <a:off x="1533547" y="1812417"/>
            <a:ext cx="3692298" cy="3429000"/>
          </a:xfrm>
          <a:prstGeom prst="rect">
            <a:avLst/>
          </a:prstGeom>
        </p:spPr>
      </p:pic>
      <p:pic>
        <p:nvPicPr>
          <p:cNvPr id="10" name="Grafik 9" descr="Ein Bild, das Karte enthält.&#10;&#10;Automatisch generierte Beschreibung">
            <a:extLst>
              <a:ext uri="{FF2B5EF4-FFF2-40B4-BE49-F238E27FC236}">
                <a16:creationId xmlns:a16="http://schemas.microsoft.com/office/drawing/2014/main" id="{71F007F2-1FAD-2E4E-9AB0-22E460C5DA6D}"/>
              </a:ext>
            </a:extLst>
          </p:cNvPr>
          <p:cNvPicPr>
            <a:picLocks noChangeAspect="1"/>
          </p:cNvPicPr>
          <p:nvPr/>
        </p:nvPicPr>
        <p:blipFill>
          <a:blip r:embed="rId4"/>
          <a:stretch>
            <a:fillRect/>
          </a:stretch>
        </p:blipFill>
        <p:spPr>
          <a:xfrm>
            <a:off x="6999165" y="2043176"/>
            <a:ext cx="3659288" cy="2967482"/>
          </a:xfrm>
          <a:prstGeom prst="rect">
            <a:avLst/>
          </a:prstGeom>
        </p:spPr>
      </p:pic>
    </p:spTree>
    <p:extLst>
      <p:ext uri="{BB962C8B-B14F-4D97-AF65-F5344CB8AC3E}">
        <p14:creationId xmlns:p14="http://schemas.microsoft.com/office/powerpoint/2010/main" val="2906427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INVESTIGATING POSITIVE AND NEGATIVE COMMENTS</a:t>
            </a:r>
            <a:endParaRPr lang="en-US" b="1" i="1"/>
          </a:p>
        </p:txBody>
      </p:sp>
      <p:sp>
        <p:nvSpPr>
          <p:cNvPr id="3" name="Dikdörtgen 2">
            <a:extLst>
              <a:ext uri="{FF2B5EF4-FFF2-40B4-BE49-F238E27FC236}">
                <a16:creationId xmlns:a16="http://schemas.microsoft.com/office/drawing/2014/main" id="{68963054-69C8-4F4E-ACEA-6E1EFD017C01}"/>
              </a:ext>
            </a:extLst>
          </p:cNvPr>
          <p:cNvSpPr/>
          <p:nvPr/>
        </p:nvSpPr>
        <p:spPr>
          <a:xfrm>
            <a:off x="479376" y="1198148"/>
            <a:ext cx="6939720" cy="307777"/>
          </a:xfrm>
          <a:prstGeom prst="rect">
            <a:avLst/>
          </a:prstGeom>
        </p:spPr>
        <p:txBody>
          <a:bodyPr wrap="none">
            <a:spAutoFit/>
          </a:bodyPr>
          <a:lstStyle/>
          <a:p>
            <a:pPr marL="285750" indent="-285750">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We have used </a:t>
            </a:r>
            <a:r>
              <a:rPr lang="en-US" sz="1400" b="1">
                <a:solidFill>
                  <a:srgbClr val="000000"/>
                </a:solidFill>
                <a:latin typeface="Lato" panose="020F0502020204030203" pitchFamily="34" charset="0"/>
                <a:ea typeface="Lato" panose="020F0502020204030203" pitchFamily="34" charset="0"/>
                <a:cs typeface="Lato" panose="020F0502020204030203" pitchFamily="34" charset="0"/>
              </a:rPr>
              <a:t>‘</a:t>
            </a:r>
            <a:r>
              <a:rPr lang="en-US" sz="1400" b="1" err="1">
                <a:solidFill>
                  <a:srgbClr val="000000"/>
                </a:solidFill>
                <a:latin typeface="Lato" panose="020F0502020204030203" pitchFamily="34" charset="0"/>
                <a:ea typeface="Lato" panose="020F0502020204030203" pitchFamily="34" charset="0"/>
                <a:cs typeface="Lato" panose="020F0502020204030203" pitchFamily="34" charset="0"/>
              </a:rPr>
              <a:t>WordClouds</a:t>
            </a:r>
            <a:r>
              <a:rPr lang="en-US" sz="1400" b="1">
                <a:solidFill>
                  <a:srgbClr val="000000"/>
                </a:solidFill>
                <a:latin typeface="Lato" panose="020F0502020204030203" pitchFamily="34" charset="0"/>
                <a:ea typeface="Lato" panose="020F0502020204030203" pitchFamily="34" charset="0"/>
                <a:cs typeface="Lato" panose="020F0502020204030203" pitchFamily="34" charset="0"/>
              </a:rPr>
              <a:t>’ </a:t>
            </a:r>
            <a:r>
              <a:rPr lang="en-US" sz="1400">
                <a:solidFill>
                  <a:srgbClr val="000000"/>
                </a:solidFill>
                <a:latin typeface="Lato" panose="020F0502020204030203" pitchFamily="34" charset="0"/>
                <a:ea typeface="Lato" panose="020F0502020204030203" pitchFamily="34" charset="0"/>
                <a:cs typeface="Lato" panose="020F0502020204030203" pitchFamily="34" charset="0"/>
              </a:rPr>
              <a:t>to discover </a:t>
            </a:r>
            <a:r>
              <a:rPr lang="en-US" sz="1400">
                <a:latin typeface="Lato" panose="020F0502020204030203" pitchFamily="34" charset="0"/>
                <a:ea typeface="Lato" panose="020F0502020204030203" pitchFamily="34" charset="0"/>
                <a:cs typeface="Lato" panose="020F0502020204030203" pitchFamily="34" charset="0"/>
              </a:rPr>
              <a:t>what visitors applaud or complain about:</a:t>
            </a:r>
            <a:r>
              <a:rPr lang="en-US" sz="1400">
                <a:solidFill>
                  <a:srgbClr val="000000"/>
                </a:solidFill>
                <a:latin typeface="Lato" panose="020F0502020204030203" pitchFamily="34" charset="0"/>
                <a:ea typeface="Lato" panose="020F0502020204030203" pitchFamily="34" charset="0"/>
                <a:cs typeface="Lato" panose="020F0502020204030203" pitchFamily="34" charset="0"/>
              </a:rPr>
              <a:t> </a:t>
            </a:r>
            <a:endParaRPr lang="en-US" sz="1400">
              <a:latin typeface="Lato" panose="020F0502020204030203" pitchFamily="34" charset="0"/>
              <a:ea typeface="Lato" panose="020F0502020204030203" pitchFamily="34" charset="0"/>
              <a:cs typeface="Lato" panose="020F0502020204030203" pitchFamily="34" charset="0"/>
            </a:endParaRPr>
          </a:p>
        </p:txBody>
      </p:sp>
      <p:pic>
        <p:nvPicPr>
          <p:cNvPr id="11" name="Picture 4" descr="Text, letter&#10;&#10;Description automatically generated">
            <a:extLst>
              <a:ext uri="{FF2B5EF4-FFF2-40B4-BE49-F238E27FC236}">
                <a16:creationId xmlns:a16="http://schemas.microsoft.com/office/drawing/2014/main" id="{E305B1CE-7657-0048-81B0-58F87C82CB3C}"/>
              </a:ext>
            </a:extLst>
          </p:cNvPr>
          <p:cNvPicPr>
            <a:picLocks noChangeAspect="1"/>
          </p:cNvPicPr>
          <p:nvPr/>
        </p:nvPicPr>
        <p:blipFill rotWithShape="1">
          <a:blip r:embed="rId3"/>
          <a:srcRect t="11338"/>
          <a:stretch/>
        </p:blipFill>
        <p:spPr>
          <a:xfrm>
            <a:off x="734803" y="2129001"/>
            <a:ext cx="5289783" cy="3584448"/>
          </a:xfrm>
          <a:prstGeom prst="rect">
            <a:avLst/>
          </a:prstGeom>
        </p:spPr>
      </p:pic>
      <p:pic>
        <p:nvPicPr>
          <p:cNvPr id="12" name="Picture 3" descr="Text, letter&#10;&#10;Description automatically generated">
            <a:extLst>
              <a:ext uri="{FF2B5EF4-FFF2-40B4-BE49-F238E27FC236}">
                <a16:creationId xmlns:a16="http://schemas.microsoft.com/office/drawing/2014/main" id="{5CD5414E-880D-AF49-BB3C-277C05DA2185}"/>
              </a:ext>
            </a:extLst>
          </p:cNvPr>
          <p:cNvPicPr>
            <a:picLocks noChangeAspect="1"/>
          </p:cNvPicPr>
          <p:nvPr/>
        </p:nvPicPr>
        <p:blipFill rotWithShape="1">
          <a:blip r:embed="rId4"/>
          <a:srcRect t="10897"/>
          <a:stretch/>
        </p:blipFill>
        <p:spPr>
          <a:xfrm>
            <a:off x="6336099" y="2129001"/>
            <a:ext cx="5289996" cy="3602442"/>
          </a:xfrm>
          <a:prstGeom prst="rect">
            <a:avLst/>
          </a:prstGeom>
        </p:spPr>
      </p:pic>
      <p:sp>
        <p:nvSpPr>
          <p:cNvPr id="6" name="Metin kutusu 5">
            <a:extLst>
              <a:ext uri="{FF2B5EF4-FFF2-40B4-BE49-F238E27FC236}">
                <a16:creationId xmlns:a16="http://schemas.microsoft.com/office/drawing/2014/main" id="{CC881DE0-F07E-7949-8155-D8E854C3753F}"/>
              </a:ext>
            </a:extLst>
          </p:cNvPr>
          <p:cNvSpPr txBox="1"/>
          <p:nvPr/>
        </p:nvSpPr>
        <p:spPr>
          <a:xfrm>
            <a:off x="2057186" y="1778083"/>
            <a:ext cx="2645019" cy="369332"/>
          </a:xfrm>
          <a:prstGeom prst="rect">
            <a:avLst/>
          </a:prstGeom>
          <a:noFill/>
        </p:spPr>
        <p:txBody>
          <a:bodyPr wrap="square" rtlCol="0">
            <a:spAutoFit/>
          </a:bodyPr>
          <a:lstStyle/>
          <a:p>
            <a:r>
              <a:rPr lang="tr-TR" b="1">
                <a:solidFill>
                  <a:srgbClr val="16648F"/>
                </a:solidFill>
                <a:latin typeface="Lato" panose="020F0502020204030203" pitchFamily="34" charset="0"/>
                <a:ea typeface="Lato" panose="020F0502020204030203" pitchFamily="34" charset="0"/>
                <a:cs typeface="Lato" panose="020F0502020204030203" pitchFamily="34" charset="0"/>
              </a:rPr>
              <a:t>POSITIVE COMMENTS</a:t>
            </a:r>
          </a:p>
        </p:txBody>
      </p:sp>
      <p:sp>
        <p:nvSpPr>
          <p:cNvPr id="14" name="Metin kutusu 13">
            <a:extLst>
              <a:ext uri="{FF2B5EF4-FFF2-40B4-BE49-F238E27FC236}">
                <a16:creationId xmlns:a16="http://schemas.microsoft.com/office/drawing/2014/main" id="{CD03BB7F-57BA-774F-9FBA-A3B8FE38AF82}"/>
              </a:ext>
            </a:extLst>
          </p:cNvPr>
          <p:cNvSpPr txBox="1"/>
          <p:nvPr/>
        </p:nvSpPr>
        <p:spPr>
          <a:xfrm>
            <a:off x="7576941" y="1759799"/>
            <a:ext cx="2808312" cy="369332"/>
          </a:xfrm>
          <a:prstGeom prst="rect">
            <a:avLst/>
          </a:prstGeom>
          <a:noFill/>
        </p:spPr>
        <p:txBody>
          <a:bodyPr wrap="square" rtlCol="0">
            <a:spAutoFit/>
          </a:bodyPr>
          <a:lstStyle/>
          <a:p>
            <a:r>
              <a:rPr lang="tr-TR" b="1">
                <a:solidFill>
                  <a:srgbClr val="16648F"/>
                </a:solidFill>
                <a:latin typeface="Lato" panose="020F0502020204030203" pitchFamily="34" charset="0"/>
                <a:ea typeface="Lato" panose="020F0502020204030203" pitchFamily="34" charset="0"/>
                <a:cs typeface="Lato" panose="020F0502020204030203" pitchFamily="34" charset="0"/>
              </a:rPr>
              <a:t>NEGATIVE COMMENTS</a:t>
            </a:r>
          </a:p>
        </p:txBody>
      </p:sp>
      <p:sp>
        <p:nvSpPr>
          <p:cNvPr id="15" name="Yuvarlatılmış Dikdörtgen 25">
            <a:extLst>
              <a:ext uri="{FF2B5EF4-FFF2-40B4-BE49-F238E27FC236}">
                <a16:creationId xmlns:a16="http://schemas.microsoft.com/office/drawing/2014/main" id="{434F624B-6177-7842-BF69-16453EB2D095}"/>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6" name="Yuvarlatılmış Dikdörtgen 26">
            <a:extLst>
              <a:ext uri="{FF2B5EF4-FFF2-40B4-BE49-F238E27FC236}">
                <a16:creationId xmlns:a16="http://schemas.microsoft.com/office/drawing/2014/main" id="{B8F91129-6884-0846-A9C6-F8AD1F1B596D}"/>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7" name="Yuvarlatılmış Dikdörtgen 28">
            <a:extLst>
              <a:ext uri="{FF2B5EF4-FFF2-40B4-BE49-F238E27FC236}">
                <a16:creationId xmlns:a16="http://schemas.microsoft.com/office/drawing/2014/main" id="{DF4317E7-B725-4B46-93CA-67ECFE407B24}"/>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3069801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a:extLst>
              <a:ext uri="{FF2B5EF4-FFF2-40B4-BE49-F238E27FC236}">
                <a16:creationId xmlns:a16="http://schemas.microsoft.com/office/drawing/2014/main" id="{C6D5D942-7702-6B4D-ADCA-08F667396234}"/>
              </a:ext>
            </a:extLst>
          </p:cNvPr>
          <p:cNvSpPr/>
          <p:nvPr/>
        </p:nvSpPr>
        <p:spPr bwMode="auto">
          <a:xfrm>
            <a:off x="6619662" y="2170856"/>
            <a:ext cx="4937969" cy="2516288"/>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de-DE" sz="1400" i="0" u="none" strike="noStrike" cap="none" normalizeH="0" baseline="0">
              <a:ln>
                <a:noFill/>
              </a:ln>
              <a:solidFill>
                <a:schemeClr val="bg1"/>
              </a:solidFill>
              <a:effectLst/>
              <a:latin typeface="Amplitude Regular" panose="02000606040000020004" pitchFamily="50" charset="0"/>
            </a:endParaRPr>
          </a:p>
        </p:txBody>
      </p:sp>
      <p:sp>
        <p:nvSpPr>
          <p:cNvPr id="2" name="Başlık 1">
            <a:extLst>
              <a:ext uri="{FF2B5EF4-FFF2-40B4-BE49-F238E27FC236}">
                <a16:creationId xmlns:a16="http://schemas.microsoft.com/office/drawing/2014/main" id="{1B6CD4BF-B707-C64D-9694-F3C2596A1AA5}"/>
              </a:ext>
            </a:extLst>
          </p:cNvPr>
          <p:cNvSpPr>
            <a:spLocks noGrp="1"/>
          </p:cNvSpPr>
          <p:nvPr>
            <p:ph type="title"/>
          </p:nvPr>
        </p:nvSpPr>
        <p:spPr/>
        <p:txBody>
          <a:bodyPr>
            <a:normAutofit/>
          </a:bodyPr>
          <a:lstStyle/>
          <a:p>
            <a:r>
              <a:rPr lang="en-US" b="1"/>
              <a:t>IMPACT ON AIRBNB’S BUSINESS MODEL AND REVENUE</a:t>
            </a:r>
            <a:endParaRPr lang="tr-TR"/>
          </a:p>
        </p:txBody>
      </p:sp>
      <p:sp>
        <p:nvSpPr>
          <p:cNvPr id="8" name="Yuvarlatılmış Dikdörtgen 7">
            <a:extLst>
              <a:ext uri="{FF2B5EF4-FFF2-40B4-BE49-F238E27FC236}">
                <a16:creationId xmlns:a16="http://schemas.microsoft.com/office/drawing/2014/main" id="{C71C5F79-1CC8-264E-94CE-5F7DADAD80A4}"/>
              </a:ext>
            </a:extLst>
          </p:cNvPr>
          <p:cNvSpPr/>
          <p:nvPr/>
        </p:nvSpPr>
        <p:spPr bwMode="auto">
          <a:xfrm>
            <a:off x="1262289" y="1591174"/>
            <a:ext cx="3870535" cy="1159363"/>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‘Airbnb Premium’</a:t>
            </a:r>
            <a:endParaRPr lang="tr-TR" sz="1400" b="1">
              <a:solidFill>
                <a:schemeClr val="bg1"/>
              </a:solidFill>
            </a:endParaRPr>
          </a:p>
        </p:txBody>
      </p:sp>
      <p:sp>
        <p:nvSpPr>
          <p:cNvPr id="9" name="Sağ Ok 8">
            <a:extLst>
              <a:ext uri="{FF2B5EF4-FFF2-40B4-BE49-F238E27FC236}">
                <a16:creationId xmlns:a16="http://schemas.microsoft.com/office/drawing/2014/main" id="{C24F965D-DF39-0C4E-B7AC-B0EB6A3285A7}"/>
              </a:ext>
            </a:extLst>
          </p:cNvPr>
          <p:cNvSpPr/>
          <p:nvPr/>
        </p:nvSpPr>
        <p:spPr bwMode="auto">
          <a:xfrm rot="5400000">
            <a:off x="2705210" y="2941844"/>
            <a:ext cx="984692" cy="1081532"/>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10" name="Yuvarlatılmış Dikdörtgen 9">
            <a:extLst>
              <a:ext uri="{FF2B5EF4-FFF2-40B4-BE49-F238E27FC236}">
                <a16:creationId xmlns:a16="http://schemas.microsoft.com/office/drawing/2014/main" id="{297280EE-17EC-2740-9441-95F8A66BA5DA}"/>
              </a:ext>
            </a:extLst>
          </p:cNvPr>
          <p:cNvSpPr/>
          <p:nvPr/>
        </p:nvSpPr>
        <p:spPr bwMode="auto">
          <a:xfrm>
            <a:off x="281320" y="4209428"/>
            <a:ext cx="5832475" cy="1524622"/>
          </a:xfrm>
          <a:prstGeom prst="roundRect">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lgn="just">
              <a:spcAft>
                <a:spcPts val="800"/>
              </a:spcAft>
              <a:buFont typeface="Arial" panose="020B0604020202020204" pitchFamily="34" charset="0"/>
              <a:buChar char="•"/>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Subscription for landlords</a:t>
            </a:r>
          </a:p>
          <a:p>
            <a:pPr marL="285750" indent="-285750" algn="just">
              <a:spcAft>
                <a:spcPts val="800"/>
              </a:spcAft>
              <a:buFont typeface="Arial" panose="020B0604020202020204" pitchFamily="34" charset="0"/>
              <a:buChar char="•"/>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Recommendation on pricing, advertisement and description</a:t>
            </a:r>
          </a:p>
          <a:p>
            <a:pPr marL="285750" indent="-285750" algn="just">
              <a:spcAft>
                <a:spcPts val="800"/>
              </a:spcAft>
              <a:buFont typeface="Arial" panose="020B0604020202020204" pitchFamily="34" charset="0"/>
              <a:buChar char="•"/>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Insights into what is valued by guests</a:t>
            </a:r>
            <a:endParaRPr lang="tr-TR" sz="1400" b="1">
              <a:solidFill>
                <a:schemeClr val="bg1"/>
              </a:solidFill>
              <a:latin typeface="Lato" panose="020F0502020204030203" pitchFamily="34" charset="0"/>
              <a:ea typeface="Lato" panose="020F0502020204030203" pitchFamily="34" charset="0"/>
              <a:cs typeface="Lato" panose="020F0502020204030203" pitchFamily="34" charset="0"/>
            </a:endParaRPr>
          </a:p>
        </p:txBody>
      </p:sp>
      <p:pic>
        <p:nvPicPr>
          <p:cNvPr id="12" name="Immagine 3">
            <a:extLst>
              <a:ext uri="{FF2B5EF4-FFF2-40B4-BE49-F238E27FC236}">
                <a16:creationId xmlns:a16="http://schemas.microsoft.com/office/drawing/2014/main" id="{3D2893E4-B217-1B42-B289-9D4CD64F389F}"/>
              </a:ext>
            </a:extLst>
          </p:cNvPr>
          <p:cNvPicPr>
            <a:picLocks noChangeAspect="1"/>
          </p:cNvPicPr>
          <p:nvPr/>
        </p:nvPicPr>
        <p:blipFill>
          <a:blip r:embed="rId2"/>
          <a:stretch>
            <a:fillRect/>
          </a:stretch>
        </p:blipFill>
        <p:spPr>
          <a:xfrm>
            <a:off x="6831938" y="2256983"/>
            <a:ext cx="2091956" cy="2344034"/>
          </a:xfrm>
          <a:prstGeom prst="rect">
            <a:avLst/>
          </a:prstGeom>
        </p:spPr>
      </p:pic>
      <p:pic>
        <p:nvPicPr>
          <p:cNvPr id="13" name="Immagine 4">
            <a:extLst>
              <a:ext uri="{FF2B5EF4-FFF2-40B4-BE49-F238E27FC236}">
                <a16:creationId xmlns:a16="http://schemas.microsoft.com/office/drawing/2014/main" id="{265953BB-A31D-0341-8CF9-3D7EA26FCDDB}"/>
              </a:ext>
            </a:extLst>
          </p:cNvPr>
          <p:cNvPicPr>
            <a:picLocks noChangeAspect="1"/>
          </p:cNvPicPr>
          <p:nvPr/>
        </p:nvPicPr>
        <p:blipFill>
          <a:blip r:embed="rId3"/>
          <a:stretch>
            <a:fillRect/>
          </a:stretch>
        </p:blipFill>
        <p:spPr>
          <a:xfrm>
            <a:off x="9136170" y="2280133"/>
            <a:ext cx="2314445" cy="2305050"/>
          </a:xfrm>
          <a:prstGeom prst="rect">
            <a:avLst/>
          </a:prstGeom>
        </p:spPr>
      </p:pic>
    </p:spTree>
    <p:extLst>
      <p:ext uri="{BB962C8B-B14F-4D97-AF65-F5344CB8AC3E}">
        <p14:creationId xmlns:p14="http://schemas.microsoft.com/office/powerpoint/2010/main" val="40663426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Başlık 5">
            <a:extLst>
              <a:ext uri="{FF2B5EF4-FFF2-40B4-BE49-F238E27FC236}">
                <a16:creationId xmlns:a16="http://schemas.microsoft.com/office/drawing/2014/main" id="{B27785AD-26B9-C24C-B842-23D62E3D6972}"/>
              </a:ext>
            </a:extLst>
          </p:cNvPr>
          <p:cNvSpPr>
            <a:spLocks noGrp="1"/>
          </p:cNvSpPr>
          <p:nvPr>
            <p:ph type="title"/>
          </p:nvPr>
        </p:nvSpPr>
        <p:spPr>
          <a:xfrm>
            <a:off x="2309323" y="2060848"/>
            <a:ext cx="7573353" cy="1872208"/>
          </a:xfrm>
        </p:spPr>
        <p:txBody>
          <a:bodyPr>
            <a:noAutofit/>
          </a:bodyPr>
          <a:lstStyle/>
          <a:p>
            <a:pPr algn="ctr"/>
            <a:r>
              <a:rPr lang="tr-TR" sz="9000" b="1"/>
              <a:t>THANK YOU! </a:t>
            </a:r>
          </a:p>
        </p:txBody>
      </p:sp>
      <p:sp>
        <p:nvSpPr>
          <p:cNvPr id="7" name="Başlık 5">
            <a:extLst>
              <a:ext uri="{FF2B5EF4-FFF2-40B4-BE49-F238E27FC236}">
                <a16:creationId xmlns:a16="http://schemas.microsoft.com/office/drawing/2014/main" id="{F52B1164-BA6E-D549-917C-7A3456AD387B}"/>
              </a:ext>
            </a:extLst>
          </p:cNvPr>
          <p:cNvSpPr txBox="1">
            <a:spLocks/>
          </p:cNvSpPr>
          <p:nvPr/>
        </p:nvSpPr>
        <p:spPr>
          <a:xfrm>
            <a:off x="2309323" y="3429000"/>
            <a:ext cx="7573353" cy="1872208"/>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en-US" sz="8000" b="1">
                <a:solidFill>
                  <a:srgbClr val="97AEA0"/>
                </a:solidFill>
              </a:rPr>
              <a:t>Questions?</a:t>
            </a:r>
          </a:p>
        </p:txBody>
      </p:sp>
    </p:spTree>
    <p:extLst>
      <p:ext uri="{BB962C8B-B14F-4D97-AF65-F5344CB8AC3E}">
        <p14:creationId xmlns:p14="http://schemas.microsoft.com/office/powerpoint/2010/main" val="146743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Başlık 5">
            <a:extLst>
              <a:ext uri="{FF2B5EF4-FFF2-40B4-BE49-F238E27FC236}">
                <a16:creationId xmlns:a16="http://schemas.microsoft.com/office/drawing/2014/main" id="{674C387C-90D0-C34B-B6CC-DE38D32953AA}"/>
              </a:ext>
            </a:extLst>
          </p:cNvPr>
          <p:cNvSpPr txBox="1">
            <a:spLocks/>
          </p:cNvSpPr>
          <p:nvPr/>
        </p:nvSpPr>
        <p:spPr>
          <a:xfrm>
            <a:off x="2309323" y="2204864"/>
            <a:ext cx="7573353" cy="1872208"/>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tr-TR" sz="9000" b="1"/>
              <a:t>APPENDIX</a:t>
            </a:r>
          </a:p>
        </p:txBody>
      </p:sp>
      <p:sp>
        <p:nvSpPr>
          <p:cNvPr id="5" name="Başlık 5">
            <a:extLst>
              <a:ext uri="{FF2B5EF4-FFF2-40B4-BE49-F238E27FC236}">
                <a16:creationId xmlns:a16="http://schemas.microsoft.com/office/drawing/2014/main" id="{8C3860A2-2473-E84B-BB7F-4D729F362A82}"/>
              </a:ext>
            </a:extLst>
          </p:cNvPr>
          <p:cNvSpPr txBox="1">
            <a:spLocks/>
          </p:cNvSpPr>
          <p:nvPr/>
        </p:nvSpPr>
        <p:spPr>
          <a:xfrm>
            <a:off x="695400" y="3429000"/>
            <a:ext cx="10801200" cy="1872208"/>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en-US" sz="4000" b="1">
                <a:solidFill>
                  <a:srgbClr val="97AEA0"/>
                </a:solidFill>
              </a:rPr>
              <a:t>Codes, analysis, and further explanations…</a:t>
            </a:r>
          </a:p>
        </p:txBody>
      </p:sp>
      <p:sp>
        <p:nvSpPr>
          <p:cNvPr id="4" name="Başlık 1">
            <a:extLst>
              <a:ext uri="{FF2B5EF4-FFF2-40B4-BE49-F238E27FC236}">
                <a16:creationId xmlns:a16="http://schemas.microsoft.com/office/drawing/2014/main" id="{BCF57381-CAA3-0F43-A743-0565DACEE6F7}"/>
              </a:ext>
            </a:extLst>
          </p:cNvPr>
          <p:cNvSpPr>
            <a:spLocks noGrp="1"/>
          </p:cNvSpPr>
          <p:nvPr>
            <p:ph type="title"/>
          </p:nvPr>
        </p:nvSpPr>
        <p:spPr>
          <a:xfrm>
            <a:off x="1330959" y="545160"/>
            <a:ext cx="10577407" cy="448946"/>
          </a:xfrm>
        </p:spPr>
        <p:txBody>
          <a:bodyPr>
            <a:normAutofit/>
          </a:bodyPr>
          <a:lstStyle/>
          <a:p>
            <a:r>
              <a:rPr lang="en-US" b="1" dirty="0"/>
              <a:t>IMPACT ON AIRBNB’S BUSINESS MODEL AND REVENUE</a:t>
            </a:r>
            <a:endParaRPr lang="tr-TR" dirty="0"/>
          </a:p>
        </p:txBody>
      </p:sp>
    </p:spTree>
    <p:extLst>
      <p:ext uri="{BB962C8B-B14F-4D97-AF65-F5344CB8AC3E}">
        <p14:creationId xmlns:p14="http://schemas.microsoft.com/office/powerpoint/2010/main" val="23239515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5">
            <a:extLst>
              <a:ext uri="{FF2B5EF4-FFF2-40B4-BE49-F238E27FC236}">
                <a16:creationId xmlns:a16="http://schemas.microsoft.com/office/drawing/2014/main" id="{8C3860A2-2473-E84B-BB7F-4D729F362A82}"/>
              </a:ext>
            </a:extLst>
          </p:cNvPr>
          <p:cNvSpPr txBox="1">
            <a:spLocks/>
          </p:cNvSpPr>
          <p:nvPr/>
        </p:nvSpPr>
        <p:spPr>
          <a:xfrm>
            <a:off x="263525" y="2381250"/>
            <a:ext cx="6394300" cy="2095500"/>
          </a:xfrm>
          <a:prstGeom prst="rect">
            <a:avLst/>
          </a:prstGeom>
        </p:spPr>
        <p:txBody>
          <a:bodyPr vert="horz" lIns="91440" tIns="45720" rIns="91440" bIns="45720" rtlCol="0" anchor="ctr">
            <a:noAutofit/>
          </a:bodyPr>
          <a:lstStyle>
            <a:lvl1pPr algn="l" defTabSz="914433" rtl="0" eaLnBrk="1" latinLnBrk="0" hangingPunct="1">
              <a:lnSpc>
                <a:spcPct val="90000"/>
              </a:lnSpc>
              <a:spcBef>
                <a:spcPct val="0"/>
              </a:spcBef>
              <a:buNone/>
              <a:defRPr lang="en-US" sz="1800" b="0" kern="1200" dirty="0">
                <a:solidFill>
                  <a:srgbClr val="18668D"/>
                </a:solidFill>
                <a:latin typeface="Lato" panose="020F0502020204030203" pitchFamily="34" charset="77"/>
                <a:ea typeface="+mn-ea"/>
                <a:cs typeface="+mn-cs"/>
              </a:defRPr>
            </a:lvl1pPr>
          </a:lstStyle>
          <a:p>
            <a:pPr algn="ctr"/>
            <a:r>
              <a:rPr lang="en-US" sz="2000" b="1" dirty="0">
                <a:solidFill>
                  <a:srgbClr val="97AEA0"/>
                </a:solidFill>
              </a:rPr>
              <a:t>https://</a:t>
            </a:r>
            <a:r>
              <a:rPr lang="en-US" sz="2000" b="1" dirty="0" err="1">
                <a:solidFill>
                  <a:srgbClr val="97AEA0"/>
                </a:solidFill>
              </a:rPr>
              <a:t>github.com</a:t>
            </a:r>
            <a:r>
              <a:rPr lang="en-US" sz="2000" b="1" dirty="0">
                <a:solidFill>
                  <a:srgbClr val="97AEA0"/>
                </a:solidFill>
              </a:rPr>
              <a:t>/</a:t>
            </a:r>
            <a:r>
              <a:rPr lang="en-US" sz="2000" b="1" dirty="0" err="1">
                <a:solidFill>
                  <a:srgbClr val="97AEA0"/>
                </a:solidFill>
              </a:rPr>
              <a:t>fabriziorocco</a:t>
            </a:r>
            <a:r>
              <a:rPr lang="en-US" sz="2000" b="1" dirty="0">
                <a:solidFill>
                  <a:srgbClr val="97AEA0"/>
                </a:solidFill>
              </a:rPr>
              <a:t>/Airbnb-Project</a:t>
            </a:r>
          </a:p>
        </p:txBody>
      </p:sp>
      <p:pic>
        <p:nvPicPr>
          <p:cNvPr id="4" name="Immagine 3">
            <a:extLst>
              <a:ext uri="{FF2B5EF4-FFF2-40B4-BE49-F238E27FC236}">
                <a16:creationId xmlns:a16="http://schemas.microsoft.com/office/drawing/2014/main" id="{2784706F-8F0B-834A-AC0D-1B1B2DD0C96C}"/>
              </a:ext>
            </a:extLst>
          </p:cNvPr>
          <p:cNvPicPr>
            <a:picLocks noChangeAspect="1"/>
          </p:cNvPicPr>
          <p:nvPr/>
        </p:nvPicPr>
        <p:blipFill>
          <a:blip r:embed="rId2"/>
          <a:stretch>
            <a:fillRect/>
          </a:stretch>
        </p:blipFill>
        <p:spPr>
          <a:xfrm>
            <a:off x="7089700" y="1327150"/>
            <a:ext cx="4406900" cy="4406900"/>
          </a:xfrm>
          <a:prstGeom prst="rect">
            <a:avLst/>
          </a:prstGeom>
        </p:spPr>
      </p:pic>
      <p:sp>
        <p:nvSpPr>
          <p:cNvPr id="6" name="Başlık 1">
            <a:extLst>
              <a:ext uri="{FF2B5EF4-FFF2-40B4-BE49-F238E27FC236}">
                <a16:creationId xmlns:a16="http://schemas.microsoft.com/office/drawing/2014/main" id="{FACE0479-7739-7B49-9449-F6AD69FCACA6}"/>
              </a:ext>
            </a:extLst>
          </p:cNvPr>
          <p:cNvSpPr>
            <a:spLocks noGrp="1"/>
          </p:cNvSpPr>
          <p:nvPr>
            <p:ph type="title"/>
          </p:nvPr>
        </p:nvSpPr>
        <p:spPr>
          <a:xfrm>
            <a:off x="1330959" y="545160"/>
            <a:ext cx="10577407" cy="448946"/>
          </a:xfrm>
        </p:spPr>
        <p:txBody>
          <a:bodyPr>
            <a:normAutofit/>
          </a:bodyPr>
          <a:lstStyle/>
          <a:p>
            <a:r>
              <a:rPr lang="en-US" b="1" dirty="0"/>
              <a:t>GITHUB REPOSITORY</a:t>
            </a:r>
            <a:endParaRPr lang="tr-TR" dirty="0"/>
          </a:p>
        </p:txBody>
      </p:sp>
    </p:spTree>
    <p:extLst>
      <p:ext uri="{BB962C8B-B14F-4D97-AF65-F5344CB8AC3E}">
        <p14:creationId xmlns:p14="http://schemas.microsoft.com/office/powerpoint/2010/main" val="26796764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a:t>REMOVING OUTLIERS</a:t>
            </a:r>
          </a:p>
        </p:txBody>
      </p:sp>
      <p:pic>
        <p:nvPicPr>
          <p:cNvPr id="3" name="Resim 2">
            <a:extLst>
              <a:ext uri="{FF2B5EF4-FFF2-40B4-BE49-F238E27FC236}">
                <a16:creationId xmlns:a16="http://schemas.microsoft.com/office/drawing/2014/main" id="{5340F440-5EF0-2945-975B-000EB671505F}"/>
              </a:ext>
            </a:extLst>
          </p:cNvPr>
          <p:cNvPicPr>
            <a:picLocks noChangeAspect="1"/>
          </p:cNvPicPr>
          <p:nvPr/>
        </p:nvPicPr>
        <p:blipFill>
          <a:blip r:embed="rId2"/>
          <a:stretch>
            <a:fillRect/>
          </a:stretch>
        </p:blipFill>
        <p:spPr>
          <a:xfrm>
            <a:off x="607559" y="2492896"/>
            <a:ext cx="5344425" cy="3177994"/>
          </a:xfrm>
          <a:prstGeom prst="rect">
            <a:avLst/>
          </a:prstGeom>
        </p:spPr>
      </p:pic>
      <p:pic>
        <p:nvPicPr>
          <p:cNvPr id="4" name="Resim 3">
            <a:extLst>
              <a:ext uri="{FF2B5EF4-FFF2-40B4-BE49-F238E27FC236}">
                <a16:creationId xmlns:a16="http://schemas.microsoft.com/office/drawing/2014/main" id="{56E46611-BF33-C146-BEC6-EE4C70D67AC4}"/>
              </a:ext>
            </a:extLst>
          </p:cNvPr>
          <p:cNvPicPr>
            <a:picLocks noChangeAspect="1"/>
          </p:cNvPicPr>
          <p:nvPr/>
        </p:nvPicPr>
        <p:blipFill>
          <a:blip r:embed="rId3"/>
          <a:stretch>
            <a:fillRect/>
          </a:stretch>
        </p:blipFill>
        <p:spPr>
          <a:xfrm>
            <a:off x="5951984" y="2715625"/>
            <a:ext cx="5344426" cy="2732534"/>
          </a:xfrm>
          <a:prstGeom prst="rect">
            <a:avLst/>
          </a:prstGeom>
        </p:spPr>
      </p:pic>
      <p:sp>
        <p:nvSpPr>
          <p:cNvPr id="5" name="Metin kutusu 4">
            <a:extLst>
              <a:ext uri="{FF2B5EF4-FFF2-40B4-BE49-F238E27FC236}">
                <a16:creationId xmlns:a16="http://schemas.microsoft.com/office/drawing/2014/main" id="{3B54AB4F-F40F-1A4C-B514-AC92DF2849F9}"/>
              </a:ext>
            </a:extLst>
          </p:cNvPr>
          <p:cNvSpPr txBox="1"/>
          <p:nvPr/>
        </p:nvSpPr>
        <p:spPr>
          <a:xfrm>
            <a:off x="695400" y="1481891"/>
            <a:ext cx="11284975" cy="523220"/>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Price range of Airbnb London Data contains extreme values. </a:t>
            </a:r>
          </a:p>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Therefore, we have removed the instances with more than or equal to 1195.</a:t>
            </a:r>
          </a:p>
        </p:txBody>
      </p:sp>
      <p:sp>
        <p:nvSpPr>
          <p:cNvPr id="10" name="Yuvarlatılmış Dikdörtgen 25">
            <a:extLst>
              <a:ext uri="{FF2B5EF4-FFF2-40B4-BE49-F238E27FC236}">
                <a16:creationId xmlns:a16="http://schemas.microsoft.com/office/drawing/2014/main" id="{9048DF6D-F49D-E647-849E-8878F7C81C05}"/>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2" name="Yuvarlatılmış Dikdörtgen 26">
            <a:extLst>
              <a:ext uri="{FF2B5EF4-FFF2-40B4-BE49-F238E27FC236}">
                <a16:creationId xmlns:a16="http://schemas.microsoft.com/office/drawing/2014/main" id="{7B19D6A6-3569-A743-A605-353ED29208C4}"/>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4" name="Yuvarlatılmış Dikdörtgen 28">
            <a:extLst>
              <a:ext uri="{FF2B5EF4-FFF2-40B4-BE49-F238E27FC236}">
                <a16:creationId xmlns:a16="http://schemas.microsoft.com/office/drawing/2014/main" id="{79C51542-7722-E949-A253-BAEFD1D837D7}"/>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8296834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1CE592-DF3D-E24B-9A43-B75F7F9B6E1E}"/>
              </a:ext>
            </a:extLst>
          </p:cNvPr>
          <p:cNvSpPr>
            <a:spLocks noGrp="1"/>
          </p:cNvSpPr>
          <p:nvPr>
            <p:ph type="title"/>
          </p:nvPr>
        </p:nvSpPr>
        <p:spPr/>
        <p:txBody>
          <a:bodyPr/>
          <a:lstStyle/>
          <a:p>
            <a:r>
              <a:rPr lang="tr-TR" b="1"/>
              <a:t>PREPROCESSING DATA</a:t>
            </a:r>
          </a:p>
        </p:txBody>
      </p:sp>
      <p:graphicFrame>
        <p:nvGraphicFramePr>
          <p:cNvPr id="5" name="Tablo 5">
            <a:extLst>
              <a:ext uri="{FF2B5EF4-FFF2-40B4-BE49-F238E27FC236}">
                <a16:creationId xmlns:a16="http://schemas.microsoft.com/office/drawing/2014/main" id="{C63B65C8-5783-8749-BB94-C82B8D0D8103}"/>
              </a:ext>
            </a:extLst>
          </p:cNvPr>
          <p:cNvGraphicFramePr>
            <a:graphicFrameLocks noGrp="1"/>
          </p:cNvGraphicFramePr>
          <p:nvPr>
            <p:extLst>
              <p:ext uri="{D42A27DB-BD31-4B8C-83A1-F6EECF244321}">
                <p14:modId xmlns:p14="http://schemas.microsoft.com/office/powerpoint/2010/main" val="4226985821"/>
              </p:ext>
            </p:extLst>
          </p:nvPr>
        </p:nvGraphicFramePr>
        <p:xfrm>
          <a:off x="2304994" y="1484784"/>
          <a:ext cx="7582011" cy="4450080"/>
        </p:xfrm>
        <a:graphic>
          <a:graphicData uri="http://schemas.openxmlformats.org/drawingml/2006/table">
            <a:tbl>
              <a:tblPr firstRow="1" bandRow="1">
                <a:tableStyleId>{5C22544A-7EE6-4342-B048-85BDC9FD1C3A}</a:tableStyleId>
              </a:tblPr>
              <a:tblGrid>
                <a:gridCol w="2469443">
                  <a:extLst>
                    <a:ext uri="{9D8B030D-6E8A-4147-A177-3AD203B41FA5}">
                      <a16:colId xmlns:a16="http://schemas.microsoft.com/office/drawing/2014/main" val="136213657"/>
                    </a:ext>
                  </a:extLst>
                </a:gridCol>
                <a:gridCol w="2520280">
                  <a:extLst>
                    <a:ext uri="{9D8B030D-6E8A-4147-A177-3AD203B41FA5}">
                      <a16:colId xmlns:a16="http://schemas.microsoft.com/office/drawing/2014/main" val="3277056109"/>
                    </a:ext>
                  </a:extLst>
                </a:gridCol>
                <a:gridCol w="2592288">
                  <a:extLst>
                    <a:ext uri="{9D8B030D-6E8A-4147-A177-3AD203B41FA5}">
                      <a16:colId xmlns:a16="http://schemas.microsoft.com/office/drawing/2014/main" val="3932191242"/>
                    </a:ext>
                  </a:extLst>
                </a:gridCol>
              </a:tblGrid>
              <a:tr h="370840">
                <a:tc>
                  <a:txBody>
                    <a:bodyPr/>
                    <a:lstStyle/>
                    <a:p>
                      <a:r>
                        <a:rPr lang="tr-TR" sz="1400" err="1">
                          <a:latin typeface="Lato" panose="020F0502020204030203" pitchFamily="34" charset="0"/>
                          <a:ea typeface="Lato" panose="020F0502020204030203" pitchFamily="34" charset="0"/>
                          <a:cs typeface="Lato" panose="020F0502020204030203" pitchFamily="34" charset="0"/>
                        </a:rPr>
                        <a:t>Label-Encoded</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97AEA0"/>
                    </a:solidFill>
                  </a:tcPr>
                </a:tc>
                <a:tc>
                  <a:txBody>
                    <a:bodyPr/>
                    <a:lstStyle/>
                    <a:p>
                      <a:r>
                        <a:rPr lang="tr-TR" sz="1400" err="1">
                          <a:latin typeface="Lato" panose="020F0502020204030203" pitchFamily="34" charset="0"/>
                          <a:ea typeface="Lato" panose="020F0502020204030203" pitchFamily="34" charset="0"/>
                          <a:cs typeface="Lato" panose="020F0502020204030203" pitchFamily="34" charset="0"/>
                        </a:rPr>
                        <a:t>One</a:t>
                      </a:r>
                      <a:r>
                        <a:rPr lang="tr-TR" sz="1400">
                          <a:latin typeface="Lato" panose="020F0502020204030203" pitchFamily="34" charset="0"/>
                          <a:ea typeface="Lato" panose="020F0502020204030203" pitchFamily="34" charset="0"/>
                          <a:cs typeface="Lato" panose="020F0502020204030203" pitchFamily="34" charset="0"/>
                        </a:rPr>
                        <a:t>-hot </a:t>
                      </a:r>
                      <a:r>
                        <a:rPr lang="tr-TR" sz="1400" err="1">
                          <a:latin typeface="Lato" panose="020F0502020204030203" pitchFamily="34" charset="0"/>
                          <a:ea typeface="Lato" panose="020F0502020204030203" pitchFamily="34" charset="0"/>
                          <a:cs typeface="Lato" panose="020F0502020204030203" pitchFamily="34" charset="0"/>
                        </a:rPr>
                        <a:t>Encoded</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97AEA0"/>
                    </a:solidFill>
                  </a:tcPr>
                </a:tc>
                <a:tc>
                  <a:txBody>
                    <a:bodyPr/>
                    <a:lstStyle/>
                    <a:p>
                      <a:r>
                        <a:rPr lang="tr-TR" sz="1400">
                          <a:latin typeface="Lato" panose="020F0502020204030203" pitchFamily="34" charset="0"/>
                          <a:ea typeface="Lato" panose="020F0502020204030203" pitchFamily="34" charset="0"/>
                          <a:cs typeface="Lato" panose="020F0502020204030203" pitchFamily="34" charset="0"/>
                        </a:rPr>
                        <a:t>Filled with Medians</a:t>
                      </a:r>
                    </a:p>
                  </a:txBody>
                  <a:tcPr>
                    <a:solidFill>
                      <a:srgbClr val="97AEA0"/>
                    </a:solidFill>
                  </a:tcPr>
                </a:tc>
                <a:extLst>
                  <a:ext uri="{0D108BD9-81ED-4DB2-BD59-A6C34878D82A}">
                    <a16:rowId xmlns:a16="http://schemas.microsoft.com/office/drawing/2014/main" val="3256482774"/>
                  </a:ext>
                </a:extLst>
              </a:tr>
              <a:tr h="370840">
                <a:tc>
                  <a:txBody>
                    <a:bodyPr/>
                    <a:lstStyle/>
                    <a:p>
                      <a:r>
                        <a:rPr lang="tr-TR" sz="1400" err="1">
                          <a:latin typeface="Lato" panose="020F0502020204030203" pitchFamily="34" charset="0"/>
                          <a:ea typeface="Lato" panose="020F0502020204030203" pitchFamily="34" charset="0"/>
                          <a:cs typeface="Lato" panose="020F0502020204030203" pitchFamily="34" charset="0"/>
                        </a:rPr>
                        <a:t>host_response_time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r>
                        <a:rPr lang="tr-TR" sz="1400" err="1">
                          <a:latin typeface="Lato" panose="020F0502020204030203" pitchFamily="34" charset="0"/>
                          <a:ea typeface="Lato" panose="020F0502020204030203" pitchFamily="34" charset="0"/>
                          <a:cs typeface="Lato" panose="020F0502020204030203" pitchFamily="34" charset="0"/>
                        </a:rPr>
                        <a:t>host_is_superhost</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r>
                        <a:rPr lang="tr-TR" sz="1400" err="1">
                          <a:latin typeface="Lato" panose="020F0502020204030203" pitchFamily="34" charset="0"/>
                          <a:ea typeface="Lato" panose="020F0502020204030203" pitchFamily="34" charset="0"/>
                          <a:cs typeface="Lato" panose="020F0502020204030203" pitchFamily="34" charset="0"/>
                        </a:rPr>
                        <a:t>host_response_time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2889150576"/>
                  </a:ext>
                </a:extLst>
              </a:tr>
              <a:tr h="370840">
                <a:tc>
                  <a:txBody>
                    <a:bodyPr/>
                    <a:lstStyle/>
                    <a:p>
                      <a:r>
                        <a:rPr lang="tr-TR" sz="1400" err="1">
                          <a:latin typeface="Lato" panose="020F0502020204030203" pitchFamily="34" charset="0"/>
                          <a:ea typeface="Lato" panose="020F0502020204030203" pitchFamily="34" charset="0"/>
                          <a:cs typeface="Lato" panose="020F0502020204030203" pitchFamily="34" charset="0"/>
                        </a:rPr>
                        <a:t>room_type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r>
                        <a:rPr lang="tr-TR" sz="1400" err="1">
                          <a:latin typeface="Lato" panose="020F0502020204030203" pitchFamily="34" charset="0"/>
                          <a:ea typeface="Lato" panose="020F0502020204030203" pitchFamily="34" charset="0"/>
                          <a:cs typeface="Lato" panose="020F0502020204030203" pitchFamily="34" charset="0"/>
                        </a:rPr>
                        <a:t>host_identity_verified</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host_response_rate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737167330"/>
                  </a:ext>
                </a:extLst>
              </a:tr>
              <a:tr h="370840">
                <a:tc>
                  <a:txBody>
                    <a:bodyPr/>
                    <a:lstStyle/>
                    <a:p>
                      <a:r>
                        <a:rPr lang="tr-TR" sz="1400" err="1">
                          <a:latin typeface="Lato" panose="020F0502020204030203" pitchFamily="34" charset="0"/>
                          <a:ea typeface="Lato" panose="020F0502020204030203" pitchFamily="34" charset="0"/>
                          <a:cs typeface="Lato" panose="020F0502020204030203" pitchFamily="34" charset="0"/>
                        </a:rPr>
                        <a:t>host_since_year</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r>
                        <a:rPr lang="tr-TR" sz="1400" err="1">
                          <a:latin typeface="Lato" panose="020F0502020204030203" pitchFamily="34" charset="0"/>
                          <a:ea typeface="Lato" panose="020F0502020204030203" pitchFamily="34" charset="0"/>
                          <a:cs typeface="Lato" panose="020F0502020204030203" pitchFamily="34" charset="0"/>
                        </a:rPr>
                        <a:t>instant_bookable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host_acceptance_rate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243231944"/>
                  </a:ext>
                </a:extLst>
              </a:tr>
              <a:tr h="370840">
                <a:tc>
                  <a:txBody>
                    <a:bodyPr/>
                    <a:lstStyle/>
                    <a:p>
                      <a:r>
                        <a:rPr lang="tr-TR" sz="1400">
                          <a:latin typeface="Lato" panose="020F0502020204030203" pitchFamily="34" charset="0"/>
                          <a:ea typeface="Lato" panose="020F0502020204030203" pitchFamily="34" charset="0"/>
                          <a:cs typeface="Lato" panose="020F0502020204030203" pitchFamily="34" charset="0"/>
                        </a:rPr>
                        <a:t>final_neighborhood</a:t>
                      </a:r>
                    </a:p>
                  </a:txBody>
                  <a:tcPr>
                    <a:solidFill>
                      <a:srgbClr val="B1CBBD"/>
                    </a:solidFill>
                  </a:tcPr>
                </a:tc>
                <a:tc>
                  <a:txBody>
                    <a:bodyPr/>
                    <a:lstStyle/>
                    <a:p>
                      <a:endParaRPr lang="en-US" sz="1400" noProof="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review_scores_rating</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624251384"/>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review_scores_checkin</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962282656"/>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review_scores_accuracy</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2318689165"/>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review_scores_cleanliness</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3436964200"/>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review_scores_communication</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1416371588"/>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review_scores_location</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526812049"/>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review_scores_value</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359513465"/>
                  </a:ext>
                </a:extLst>
              </a:tr>
              <a:tr h="370840">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tc>
                  <a:txBody>
                    <a:bodyPr/>
                    <a:lstStyle/>
                    <a:p>
                      <a:pPr marL="0" marR="0" lvl="0" indent="0" algn="l" defTabSz="914433" rtl="0" eaLnBrk="1" fontAlgn="auto" latinLnBrk="0" hangingPunct="1">
                        <a:lnSpc>
                          <a:spcPct val="100000"/>
                        </a:lnSpc>
                        <a:spcBef>
                          <a:spcPts val="0"/>
                        </a:spcBef>
                        <a:spcAft>
                          <a:spcPts val="0"/>
                        </a:spcAft>
                        <a:buClrTx/>
                        <a:buSzTx/>
                        <a:buFontTx/>
                        <a:buNone/>
                        <a:tabLst/>
                        <a:defRPr/>
                      </a:pPr>
                      <a:r>
                        <a:rPr lang="tr-TR" sz="1400" err="1">
                          <a:latin typeface="Lato" panose="020F0502020204030203" pitchFamily="34" charset="0"/>
                          <a:ea typeface="Lato" panose="020F0502020204030203" pitchFamily="34" charset="0"/>
                          <a:cs typeface="Lato" panose="020F0502020204030203" pitchFamily="34" charset="0"/>
                        </a:rPr>
                        <a:t>reviews_per_month</a:t>
                      </a:r>
                      <a:endParaRPr lang="tr-TR" sz="1400">
                        <a:latin typeface="Lato" panose="020F0502020204030203" pitchFamily="34" charset="0"/>
                        <a:ea typeface="Lato" panose="020F0502020204030203" pitchFamily="34" charset="0"/>
                        <a:cs typeface="Lato" panose="020F0502020204030203" pitchFamily="34" charset="0"/>
                      </a:endParaRPr>
                    </a:p>
                  </a:txBody>
                  <a:tcPr>
                    <a:solidFill>
                      <a:srgbClr val="B1CBBD"/>
                    </a:solidFill>
                  </a:tcPr>
                </a:tc>
                <a:extLst>
                  <a:ext uri="{0D108BD9-81ED-4DB2-BD59-A6C34878D82A}">
                    <a16:rowId xmlns:a16="http://schemas.microsoft.com/office/drawing/2014/main" val="976094281"/>
                  </a:ext>
                </a:extLst>
              </a:tr>
            </a:tbl>
          </a:graphicData>
        </a:graphic>
      </p:graphicFrame>
      <p:sp>
        <p:nvSpPr>
          <p:cNvPr id="8" name="Yuvarlatılmış Dikdörtgen 25">
            <a:extLst>
              <a:ext uri="{FF2B5EF4-FFF2-40B4-BE49-F238E27FC236}">
                <a16:creationId xmlns:a16="http://schemas.microsoft.com/office/drawing/2014/main" id="{136C0A9C-57A9-4F46-A005-6BE5B8F608F8}"/>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9" name="Yuvarlatılmış Dikdörtgen 26">
            <a:extLst>
              <a:ext uri="{FF2B5EF4-FFF2-40B4-BE49-F238E27FC236}">
                <a16:creationId xmlns:a16="http://schemas.microsoft.com/office/drawing/2014/main" id="{6963C401-2D95-1647-AC7E-F7B404F405D5}"/>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0" name="Yuvarlatılmış Dikdörtgen 28">
            <a:extLst>
              <a:ext uri="{FF2B5EF4-FFF2-40B4-BE49-F238E27FC236}">
                <a16:creationId xmlns:a16="http://schemas.microsoft.com/office/drawing/2014/main" id="{2F256AF4-AE4D-664B-B3CB-A3DBFA3FC4AC}"/>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8953706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281F11E-13DA-2F46-9504-BD0B120977A8}"/>
              </a:ext>
            </a:extLst>
          </p:cNvPr>
          <p:cNvSpPr>
            <a:spLocks noGrp="1"/>
          </p:cNvSpPr>
          <p:nvPr>
            <p:ph type="title"/>
          </p:nvPr>
        </p:nvSpPr>
        <p:spPr/>
        <p:txBody>
          <a:bodyPr/>
          <a:lstStyle/>
          <a:p>
            <a:r>
              <a:rPr lang="tr-TR" b="1"/>
              <a:t>FILLING MISSING VALUES</a:t>
            </a:r>
          </a:p>
        </p:txBody>
      </p:sp>
      <p:pic>
        <p:nvPicPr>
          <p:cNvPr id="3" name="Resim 2">
            <a:extLst>
              <a:ext uri="{FF2B5EF4-FFF2-40B4-BE49-F238E27FC236}">
                <a16:creationId xmlns:a16="http://schemas.microsoft.com/office/drawing/2014/main" id="{ACD7583E-75A7-4D42-97F7-98B354BD21DB}"/>
              </a:ext>
            </a:extLst>
          </p:cNvPr>
          <p:cNvPicPr>
            <a:picLocks noChangeAspect="1"/>
          </p:cNvPicPr>
          <p:nvPr/>
        </p:nvPicPr>
        <p:blipFill>
          <a:blip r:embed="rId2"/>
          <a:stretch>
            <a:fillRect/>
          </a:stretch>
        </p:blipFill>
        <p:spPr>
          <a:xfrm>
            <a:off x="6287433" y="2214441"/>
            <a:ext cx="5285483" cy="3243880"/>
          </a:xfrm>
          <a:prstGeom prst="rect">
            <a:avLst/>
          </a:prstGeom>
        </p:spPr>
      </p:pic>
      <p:sp>
        <p:nvSpPr>
          <p:cNvPr id="4" name="Metin kutusu 3">
            <a:extLst>
              <a:ext uri="{FF2B5EF4-FFF2-40B4-BE49-F238E27FC236}">
                <a16:creationId xmlns:a16="http://schemas.microsoft.com/office/drawing/2014/main" id="{5BDA344B-28AE-0E4E-8AA9-EB710DBBEB0D}"/>
              </a:ext>
            </a:extLst>
          </p:cNvPr>
          <p:cNvSpPr txBox="1"/>
          <p:nvPr/>
        </p:nvSpPr>
        <p:spPr>
          <a:xfrm>
            <a:off x="619084" y="2712996"/>
            <a:ext cx="5285484" cy="2246769"/>
          </a:xfrm>
          <a:prstGeom prst="rect">
            <a:avLst/>
          </a:prstGeom>
          <a:noFill/>
        </p:spPr>
        <p:txBody>
          <a:bodyPr wrap="square" rtlCol="0">
            <a:spAutoFit/>
          </a:bodyPr>
          <a:lstStyle/>
          <a:p>
            <a:r>
              <a:rPr lang="en-US" sz="1400">
                <a:latin typeface="Lato" panose="020F0502020204030203" pitchFamily="34" charset="0"/>
                <a:ea typeface="Lato" panose="020F0502020204030203" pitchFamily="34" charset="0"/>
                <a:cs typeface="Lato" panose="020F0502020204030203" pitchFamily="34" charset="0"/>
              </a:rPr>
              <a:t>We have created two new columns: ‘beds’ and ‘bedrooms’</a:t>
            </a:r>
          </a:p>
          <a:p>
            <a:pPr marL="285750" indent="-285750">
              <a:buFont typeface="Arial" panose="020B0604020202020204" pitchFamily="34" charset="0"/>
              <a:buChar char="•"/>
            </a:pPr>
            <a:endParaRPr lang="en-US" sz="1400">
              <a:latin typeface="Lato" panose="020F0502020204030203" pitchFamily="34" charset="0"/>
              <a:ea typeface="Lato" panose="020F0502020204030203" pitchFamily="34" charset="0"/>
              <a:cs typeface="Lato" panose="020F0502020204030203" pitchFamily="34" charset="0"/>
            </a:endParaRPr>
          </a:p>
          <a:p>
            <a:pPr marL="342900" indent="-342900">
              <a:buAutoNum type="arabicPeriod"/>
            </a:pPr>
            <a:r>
              <a:rPr lang="en-US" sz="1400">
                <a:latin typeface="Lato" panose="020F0502020204030203" pitchFamily="34" charset="0"/>
                <a:ea typeface="Lato" panose="020F0502020204030203" pitchFamily="34" charset="0"/>
                <a:cs typeface="Lato" panose="020F0502020204030203" pitchFamily="34" charset="0"/>
              </a:rPr>
              <a:t>We computed the average number of beds and bedrooms per accommodate per apartment</a:t>
            </a:r>
          </a:p>
          <a:p>
            <a:pPr marL="342900" indent="-342900">
              <a:buAutoNum type="arabicPeriod"/>
            </a:pPr>
            <a:r>
              <a:rPr lang="en-US" sz="1400">
                <a:latin typeface="Lato" panose="020F0502020204030203" pitchFamily="34" charset="0"/>
                <a:ea typeface="Lato" panose="020F0502020204030203" pitchFamily="34" charset="0"/>
                <a:cs typeface="Lato" panose="020F0502020204030203" pitchFamily="34" charset="0"/>
              </a:rPr>
              <a:t>We added these all up, to divide by the length of the dataset to generate the average</a:t>
            </a:r>
          </a:p>
          <a:p>
            <a:pPr marL="342900" indent="-342900">
              <a:buAutoNum type="arabicPeriod"/>
            </a:pPr>
            <a:r>
              <a:rPr lang="en-US" sz="1400">
                <a:latin typeface="Lato" panose="020F0502020204030203" pitchFamily="34" charset="0"/>
                <a:ea typeface="Lato" panose="020F0502020204030203" pitchFamily="34" charset="0"/>
                <a:cs typeface="Lato" panose="020F0502020204030203" pitchFamily="34" charset="0"/>
              </a:rPr>
              <a:t>We use the average number of beds per person, to multiply with the number of accommodates</a:t>
            </a:r>
          </a:p>
          <a:p>
            <a:pPr marL="342900" indent="-342900">
              <a:buAutoNum type="arabicPeriod"/>
            </a:pPr>
            <a:r>
              <a:rPr lang="en-US" sz="1400">
                <a:latin typeface="Lato" panose="020F0502020204030203" pitchFamily="34" charset="0"/>
                <a:ea typeface="Lato" panose="020F0502020204030203" pitchFamily="34" charset="0"/>
                <a:cs typeface="Lato" panose="020F0502020204030203" pitchFamily="34" charset="0"/>
              </a:rPr>
              <a:t>Then, all missing values in the original beds and bedrooms are filled with the value created at step 3. </a:t>
            </a:r>
          </a:p>
        </p:txBody>
      </p:sp>
      <p:sp>
        <p:nvSpPr>
          <p:cNvPr id="6" name="Yuvarlatılmış Dikdörtgen 25">
            <a:extLst>
              <a:ext uri="{FF2B5EF4-FFF2-40B4-BE49-F238E27FC236}">
                <a16:creationId xmlns:a16="http://schemas.microsoft.com/office/drawing/2014/main" id="{347F9DF7-987B-3349-BA5D-012EDF56DE8B}"/>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7" name="Yuvarlatılmış Dikdörtgen 26">
            <a:extLst>
              <a:ext uri="{FF2B5EF4-FFF2-40B4-BE49-F238E27FC236}">
                <a16:creationId xmlns:a16="http://schemas.microsoft.com/office/drawing/2014/main" id="{E5FA023E-B007-4445-B3A3-5ACB4ECBED18}"/>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8" name="Yuvarlatılmış Dikdörtgen 28">
            <a:extLst>
              <a:ext uri="{FF2B5EF4-FFF2-40B4-BE49-F238E27FC236}">
                <a16:creationId xmlns:a16="http://schemas.microsoft.com/office/drawing/2014/main" id="{788B1229-5CD0-644A-A455-E58E835C1BD6}"/>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818029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821BFD3-7512-0446-8513-9D2C0F87C77F}"/>
              </a:ext>
            </a:extLst>
          </p:cNvPr>
          <p:cNvSpPr>
            <a:spLocks noGrp="1"/>
          </p:cNvSpPr>
          <p:nvPr>
            <p:ph type="title"/>
          </p:nvPr>
        </p:nvSpPr>
        <p:spPr/>
        <p:txBody>
          <a:bodyPr/>
          <a:lstStyle/>
          <a:p>
            <a:r>
              <a:rPr lang="en-US" b="1"/>
              <a:t>TABLE OF CONTENT</a:t>
            </a:r>
            <a:endParaRPr lang="tr-TR"/>
          </a:p>
        </p:txBody>
      </p:sp>
      <p:sp>
        <p:nvSpPr>
          <p:cNvPr id="3" name="Pentagon 7">
            <a:extLst>
              <a:ext uri="{FF2B5EF4-FFF2-40B4-BE49-F238E27FC236}">
                <a16:creationId xmlns:a16="http://schemas.microsoft.com/office/drawing/2014/main" id="{44E03C39-63BD-C34D-9D46-2808D9BC61E7}"/>
              </a:ext>
            </a:extLst>
          </p:cNvPr>
          <p:cNvSpPr/>
          <p:nvPr/>
        </p:nvSpPr>
        <p:spPr>
          <a:xfrm>
            <a:off x="1877240" y="2650950"/>
            <a:ext cx="9309337" cy="732973"/>
          </a:xfrm>
          <a:prstGeom prst="homePlate">
            <a:avLst/>
          </a:prstGeom>
          <a:solidFill>
            <a:srgbClr val="68868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4" name="Pentagon 8">
            <a:extLst>
              <a:ext uri="{FF2B5EF4-FFF2-40B4-BE49-F238E27FC236}">
                <a16:creationId xmlns:a16="http://schemas.microsoft.com/office/drawing/2014/main" id="{0A8968C1-8533-5D4E-9D55-D38356F0A0D0}"/>
              </a:ext>
            </a:extLst>
          </p:cNvPr>
          <p:cNvSpPr/>
          <p:nvPr/>
        </p:nvSpPr>
        <p:spPr>
          <a:xfrm>
            <a:off x="1877239" y="3375961"/>
            <a:ext cx="9309338" cy="732973"/>
          </a:xfrm>
          <a:prstGeom prst="homePlate">
            <a:avLst/>
          </a:prstGeom>
          <a:solidFill>
            <a:srgbClr val="476A7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5" name="Pentagon 9">
            <a:extLst>
              <a:ext uri="{FF2B5EF4-FFF2-40B4-BE49-F238E27FC236}">
                <a16:creationId xmlns:a16="http://schemas.microsoft.com/office/drawing/2014/main" id="{2D64C67F-1527-874C-9E04-E9F9665FE02B}"/>
              </a:ext>
            </a:extLst>
          </p:cNvPr>
          <p:cNvSpPr/>
          <p:nvPr/>
        </p:nvSpPr>
        <p:spPr>
          <a:xfrm>
            <a:off x="1877239" y="4105993"/>
            <a:ext cx="9309337" cy="732973"/>
          </a:xfrm>
          <a:prstGeom prst="homePlate">
            <a:avLst/>
          </a:prstGeom>
          <a:solidFill>
            <a:srgbClr val="2C4A5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6" name="Pentagon 16">
            <a:extLst>
              <a:ext uri="{FF2B5EF4-FFF2-40B4-BE49-F238E27FC236}">
                <a16:creationId xmlns:a16="http://schemas.microsoft.com/office/drawing/2014/main" id="{16444987-3E9B-8841-AC19-0D77908563D8}"/>
              </a:ext>
            </a:extLst>
          </p:cNvPr>
          <p:cNvSpPr/>
          <p:nvPr/>
        </p:nvSpPr>
        <p:spPr>
          <a:xfrm>
            <a:off x="1877240" y="1922607"/>
            <a:ext cx="9309338" cy="732973"/>
          </a:xfrm>
          <a:prstGeom prst="homePlat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7" name="Pentagon 9">
            <a:extLst>
              <a:ext uri="{FF2B5EF4-FFF2-40B4-BE49-F238E27FC236}">
                <a16:creationId xmlns:a16="http://schemas.microsoft.com/office/drawing/2014/main" id="{4B202C14-5ECE-4746-B0BA-B75D23E4BD59}"/>
              </a:ext>
            </a:extLst>
          </p:cNvPr>
          <p:cNvSpPr/>
          <p:nvPr/>
        </p:nvSpPr>
        <p:spPr>
          <a:xfrm>
            <a:off x="1877239" y="1198937"/>
            <a:ext cx="9309337" cy="732973"/>
          </a:xfrm>
          <a:prstGeom prst="homePlate">
            <a:avLst/>
          </a:prstGeom>
          <a:solidFill>
            <a:srgbClr val="B6D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8" name="Pentagon 9">
            <a:extLst>
              <a:ext uri="{FF2B5EF4-FFF2-40B4-BE49-F238E27FC236}">
                <a16:creationId xmlns:a16="http://schemas.microsoft.com/office/drawing/2014/main" id="{95E53300-0C67-FB4C-B227-0A9582CB8510}"/>
              </a:ext>
            </a:extLst>
          </p:cNvPr>
          <p:cNvSpPr/>
          <p:nvPr/>
        </p:nvSpPr>
        <p:spPr>
          <a:xfrm>
            <a:off x="1877239" y="4833490"/>
            <a:ext cx="9309337" cy="732973"/>
          </a:xfrm>
          <a:prstGeom prst="homePlate">
            <a:avLst/>
          </a:prstGeom>
          <a:solidFill>
            <a:schemeClr val="accent4">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9" name="Rectangle 25">
            <a:extLst>
              <a:ext uri="{FF2B5EF4-FFF2-40B4-BE49-F238E27FC236}">
                <a16:creationId xmlns:a16="http://schemas.microsoft.com/office/drawing/2014/main" id="{B1960850-99C3-B745-AFC3-1095FF83732D}"/>
              </a:ext>
            </a:extLst>
          </p:cNvPr>
          <p:cNvSpPr/>
          <p:nvPr/>
        </p:nvSpPr>
        <p:spPr>
          <a:xfrm>
            <a:off x="1005422" y="1198937"/>
            <a:ext cx="868830" cy="729987"/>
          </a:xfrm>
          <a:prstGeom prst="rect">
            <a:avLst/>
          </a:prstGeom>
          <a:solidFill>
            <a:srgbClr val="B6D1C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01</a:t>
            </a:r>
          </a:p>
        </p:txBody>
      </p:sp>
      <p:sp>
        <p:nvSpPr>
          <p:cNvPr id="10" name="Rectangle 25">
            <a:extLst>
              <a:ext uri="{FF2B5EF4-FFF2-40B4-BE49-F238E27FC236}">
                <a16:creationId xmlns:a16="http://schemas.microsoft.com/office/drawing/2014/main" id="{EF949215-9714-FD46-B4E8-D6D246EE3914}"/>
              </a:ext>
            </a:extLst>
          </p:cNvPr>
          <p:cNvSpPr/>
          <p:nvPr/>
        </p:nvSpPr>
        <p:spPr>
          <a:xfrm>
            <a:off x="1005422" y="1933105"/>
            <a:ext cx="868830" cy="729987"/>
          </a:xfrm>
          <a:prstGeom prst="rect">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02</a:t>
            </a:r>
          </a:p>
        </p:txBody>
      </p:sp>
      <p:sp>
        <p:nvSpPr>
          <p:cNvPr id="11" name="Rectangle 25">
            <a:extLst>
              <a:ext uri="{FF2B5EF4-FFF2-40B4-BE49-F238E27FC236}">
                <a16:creationId xmlns:a16="http://schemas.microsoft.com/office/drawing/2014/main" id="{3B9034AA-5472-CD40-8418-2E58808DC447}"/>
              </a:ext>
            </a:extLst>
          </p:cNvPr>
          <p:cNvSpPr/>
          <p:nvPr/>
        </p:nvSpPr>
        <p:spPr>
          <a:xfrm>
            <a:off x="1005422" y="2652594"/>
            <a:ext cx="868830" cy="729987"/>
          </a:xfrm>
          <a:prstGeom prst="rect">
            <a:avLst/>
          </a:prstGeom>
          <a:solidFill>
            <a:srgbClr val="68868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03</a:t>
            </a:r>
          </a:p>
        </p:txBody>
      </p:sp>
      <p:sp>
        <p:nvSpPr>
          <p:cNvPr id="12" name="Rectangle 25">
            <a:extLst>
              <a:ext uri="{FF2B5EF4-FFF2-40B4-BE49-F238E27FC236}">
                <a16:creationId xmlns:a16="http://schemas.microsoft.com/office/drawing/2014/main" id="{354B08D9-D649-B24D-837E-4367840FDBC6}"/>
              </a:ext>
            </a:extLst>
          </p:cNvPr>
          <p:cNvSpPr/>
          <p:nvPr/>
        </p:nvSpPr>
        <p:spPr>
          <a:xfrm>
            <a:off x="1005422" y="3373896"/>
            <a:ext cx="868830" cy="729987"/>
          </a:xfrm>
          <a:prstGeom prst="rect">
            <a:avLst/>
          </a:prstGeom>
          <a:solidFill>
            <a:srgbClr val="466A7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04</a:t>
            </a:r>
          </a:p>
        </p:txBody>
      </p:sp>
      <p:sp>
        <p:nvSpPr>
          <p:cNvPr id="13" name="Rectangle 25">
            <a:extLst>
              <a:ext uri="{FF2B5EF4-FFF2-40B4-BE49-F238E27FC236}">
                <a16:creationId xmlns:a16="http://schemas.microsoft.com/office/drawing/2014/main" id="{B2C2E270-63F5-5D4E-8C00-9DFD4DE3AD16}"/>
              </a:ext>
            </a:extLst>
          </p:cNvPr>
          <p:cNvSpPr/>
          <p:nvPr/>
        </p:nvSpPr>
        <p:spPr>
          <a:xfrm>
            <a:off x="1005422" y="4106444"/>
            <a:ext cx="868830" cy="729987"/>
          </a:xfrm>
          <a:prstGeom prst="rect">
            <a:avLst/>
          </a:prstGeom>
          <a:solidFill>
            <a:srgbClr val="2B495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05</a:t>
            </a:r>
          </a:p>
        </p:txBody>
      </p:sp>
      <p:sp>
        <p:nvSpPr>
          <p:cNvPr id="14" name="Rectangle 25">
            <a:extLst>
              <a:ext uri="{FF2B5EF4-FFF2-40B4-BE49-F238E27FC236}">
                <a16:creationId xmlns:a16="http://schemas.microsoft.com/office/drawing/2014/main" id="{5FAD4574-10F5-A947-B172-597B90D74D60}"/>
              </a:ext>
            </a:extLst>
          </p:cNvPr>
          <p:cNvSpPr/>
          <p:nvPr/>
        </p:nvSpPr>
        <p:spPr>
          <a:xfrm>
            <a:off x="1005422" y="4831000"/>
            <a:ext cx="868830" cy="729987"/>
          </a:xfrm>
          <a:prstGeom prst="rect">
            <a:avLst/>
          </a:prstGeom>
          <a:solidFill>
            <a:srgbClr val="0C324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latin typeface="Lato" panose="020F0502020204030203" pitchFamily="34" charset="0"/>
                <a:ea typeface="Lato" panose="020F0502020204030203" pitchFamily="34" charset="0"/>
                <a:cs typeface="Lato" panose="020F0502020204030203" pitchFamily="34" charset="0"/>
              </a:rPr>
              <a:t>06</a:t>
            </a:r>
          </a:p>
        </p:txBody>
      </p:sp>
      <p:grpSp>
        <p:nvGrpSpPr>
          <p:cNvPr id="15" name="Group 10">
            <a:extLst>
              <a:ext uri="{FF2B5EF4-FFF2-40B4-BE49-F238E27FC236}">
                <a16:creationId xmlns:a16="http://schemas.microsoft.com/office/drawing/2014/main" id="{279D0FAE-1E18-2E44-8480-6DBA05F84212}"/>
              </a:ext>
            </a:extLst>
          </p:cNvPr>
          <p:cNvGrpSpPr/>
          <p:nvPr/>
        </p:nvGrpSpPr>
        <p:grpSpPr>
          <a:xfrm>
            <a:off x="2095768" y="1344208"/>
            <a:ext cx="6867905" cy="4153598"/>
            <a:chOff x="2095768" y="1317735"/>
            <a:chExt cx="6867905" cy="4153598"/>
          </a:xfrm>
        </p:grpSpPr>
        <p:sp>
          <p:nvSpPr>
            <p:cNvPr id="16" name="Freeform 41">
              <a:extLst>
                <a:ext uri="{FF2B5EF4-FFF2-40B4-BE49-F238E27FC236}">
                  <a16:creationId xmlns:a16="http://schemas.microsoft.com/office/drawing/2014/main" id="{57CCF737-A64D-B543-A2A1-890851B19DBD}"/>
                </a:ext>
              </a:extLst>
            </p:cNvPr>
            <p:cNvSpPr>
              <a:spLocks noChangeAspect="1" noEditPoints="1"/>
            </p:cNvSpPr>
            <p:nvPr/>
          </p:nvSpPr>
          <p:spPr bwMode="auto">
            <a:xfrm>
              <a:off x="2199928" y="3522645"/>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17" name="Freeform 147">
              <a:extLst>
                <a:ext uri="{FF2B5EF4-FFF2-40B4-BE49-F238E27FC236}">
                  <a16:creationId xmlns:a16="http://schemas.microsoft.com/office/drawing/2014/main" id="{803A06D6-9AD7-7E47-9925-07363498941F}"/>
                </a:ext>
              </a:extLst>
            </p:cNvPr>
            <p:cNvSpPr>
              <a:spLocks noChangeAspect="1" noEditPoints="1"/>
            </p:cNvSpPr>
            <p:nvPr/>
          </p:nvSpPr>
          <p:spPr bwMode="auto">
            <a:xfrm>
              <a:off x="2206828" y="2081442"/>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18" name="Freeform 33">
              <a:extLst>
                <a:ext uri="{FF2B5EF4-FFF2-40B4-BE49-F238E27FC236}">
                  <a16:creationId xmlns:a16="http://schemas.microsoft.com/office/drawing/2014/main" id="{75691B0B-295D-FF4D-A1DF-47449D176E39}"/>
                </a:ext>
              </a:extLst>
            </p:cNvPr>
            <p:cNvSpPr>
              <a:spLocks noChangeAspect="1" noEditPoints="1"/>
            </p:cNvSpPr>
            <p:nvPr/>
          </p:nvSpPr>
          <p:spPr bwMode="auto">
            <a:xfrm>
              <a:off x="2157917" y="2826410"/>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19" name="Freeform 21">
              <a:extLst>
                <a:ext uri="{FF2B5EF4-FFF2-40B4-BE49-F238E27FC236}">
                  <a16:creationId xmlns:a16="http://schemas.microsoft.com/office/drawing/2014/main" id="{25DA490C-F6F2-B544-9577-4ADA5BE1E66B}"/>
                </a:ext>
              </a:extLst>
            </p:cNvPr>
            <p:cNvSpPr>
              <a:spLocks noEditPoints="1"/>
            </p:cNvSpPr>
            <p:nvPr/>
          </p:nvSpPr>
          <p:spPr bwMode="auto">
            <a:xfrm>
              <a:off x="2164277" y="4326136"/>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latin typeface="Lato" panose="020F0502020204030203" pitchFamily="34" charset="0"/>
                <a:ea typeface="Lato" panose="020F0502020204030203" pitchFamily="34" charset="0"/>
                <a:cs typeface="Lato" panose="020F0502020204030203" pitchFamily="34" charset="0"/>
              </a:endParaRPr>
            </a:p>
          </p:txBody>
        </p:sp>
        <p:sp>
          <p:nvSpPr>
            <p:cNvPr id="20" name="Rectangle 47">
              <a:extLst>
                <a:ext uri="{FF2B5EF4-FFF2-40B4-BE49-F238E27FC236}">
                  <a16:creationId xmlns:a16="http://schemas.microsoft.com/office/drawing/2014/main" id="{53DB2A6F-D60C-8140-AB6D-504132B6BBF2}"/>
                </a:ext>
              </a:extLst>
            </p:cNvPr>
            <p:cNvSpPr/>
            <p:nvPr/>
          </p:nvSpPr>
          <p:spPr>
            <a:xfrm>
              <a:off x="3059017" y="2812973"/>
              <a:ext cx="3454400"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Recommendation System</a:t>
              </a:r>
            </a:p>
          </p:txBody>
        </p:sp>
        <p:sp>
          <p:nvSpPr>
            <p:cNvPr id="21" name="Rectangle 48">
              <a:extLst>
                <a:ext uri="{FF2B5EF4-FFF2-40B4-BE49-F238E27FC236}">
                  <a16:creationId xmlns:a16="http://schemas.microsoft.com/office/drawing/2014/main" id="{9B9FC55C-F795-BD45-A3F4-206C20992ED6}"/>
                </a:ext>
              </a:extLst>
            </p:cNvPr>
            <p:cNvSpPr/>
            <p:nvPr/>
          </p:nvSpPr>
          <p:spPr>
            <a:xfrm>
              <a:off x="3059017" y="3560733"/>
              <a:ext cx="3454400"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Price Prediction</a:t>
              </a:r>
              <a:endParaRPr lang="en-US" sz="1467">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2" name="Rectangle 49">
              <a:extLst>
                <a:ext uri="{FF2B5EF4-FFF2-40B4-BE49-F238E27FC236}">
                  <a16:creationId xmlns:a16="http://schemas.microsoft.com/office/drawing/2014/main" id="{BC1F5B49-ED14-544F-85B6-768A190E7F10}"/>
                </a:ext>
              </a:extLst>
            </p:cNvPr>
            <p:cNvSpPr/>
            <p:nvPr/>
          </p:nvSpPr>
          <p:spPr>
            <a:xfrm>
              <a:off x="3059017" y="4285744"/>
              <a:ext cx="3454400"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Sentiment Analysis - NLP</a:t>
              </a:r>
              <a:endParaRPr lang="en-US" sz="1467">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3" name="Rectangle 50">
              <a:extLst>
                <a:ext uri="{FF2B5EF4-FFF2-40B4-BE49-F238E27FC236}">
                  <a16:creationId xmlns:a16="http://schemas.microsoft.com/office/drawing/2014/main" id="{D5325907-9DDC-3641-A7E3-2951061C91D4}"/>
                </a:ext>
              </a:extLst>
            </p:cNvPr>
            <p:cNvSpPr/>
            <p:nvPr/>
          </p:nvSpPr>
          <p:spPr>
            <a:xfrm>
              <a:off x="3059017" y="2105690"/>
              <a:ext cx="3454400"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Airbnb Data London</a:t>
              </a:r>
              <a:endParaRPr lang="en-US" sz="1467">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4" name="Rectangle 50">
              <a:extLst>
                <a:ext uri="{FF2B5EF4-FFF2-40B4-BE49-F238E27FC236}">
                  <a16:creationId xmlns:a16="http://schemas.microsoft.com/office/drawing/2014/main" id="{AADBADA6-D948-5D40-A678-AC7200C0D121}"/>
                </a:ext>
              </a:extLst>
            </p:cNvPr>
            <p:cNvSpPr/>
            <p:nvPr/>
          </p:nvSpPr>
          <p:spPr>
            <a:xfrm>
              <a:off x="3059017" y="1345472"/>
              <a:ext cx="3454400"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Problem and Motivation</a:t>
              </a:r>
              <a:endParaRPr lang="en-US" sz="1467">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5" name="Rectangle 50">
              <a:extLst>
                <a:ext uri="{FF2B5EF4-FFF2-40B4-BE49-F238E27FC236}">
                  <a16:creationId xmlns:a16="http://schemas.microsoft.com/office/drawing/2014/main" id="{8131ACCF-D334-7144-A8E7-BF6FEBFEC889}"/>
                </a:ext>
              </a:extLst>
            </p:cNvPr>
            <p:cNvSpPr/>
            <p:nvPr/>
          </p:nvSpPr>
          <p:spPr>
            <a:xfrm>
              <a:off x="3059017" y="4985802"/>
              <a:ext cx="5904656" cy="371320"/>
            </a:xfrm>
            <a:prstGeom prst="rect">
              <a:avLst/>
            </a:prstGeom>
          </p:spPr>
          <p:txBody>
            <a:bodyPr wrap="square" lIns="0" rIns="0">
              <a:spAutoFit/>
            </a:bodyPr>
            <a:lstStyle/>
            <a:p>
              <a:pPr>
                <a:lnSpc>
                  <a:spcPct val="85000"/>
                </a:lnSpc>
              </a:pPr>
              <a:r>
                <a:rPr lang="en-US" sz="2133">
                  <a:solidFill>
                    <a:srgbClr val="FFFFFF"/>
                  </a:solidFill>
                  <a:latin typeface="Lato" panose="020F0502020204030203" pitchFamily="34" charset="0"/>
                  <a:ea typeface="Lato" panose="020F0502020204030203" pitchFamily="34" charset="0"/>
                  <a:cs typeface="Lato" panose="020F0502020204030203" pitchFamily="34" charset="0"/>
                </a:rPr>
                <a:t>Impact on Airbnb’s Business Model and Revenue</a:t>
              </a:r>
              <a:endParaRPr lang="en-US" sz="1467">
                <a:solidFill>
                  <a:srgbClr val="FFFFFF"/>
                </a:solidFill>
                <a:latin typeface="Lato" panose="020F0502020204030203" pitchFamily="34" charset="0"/>
                <a:ea typeface="Lato" panose="020F0502020204030203" pitchFamily="34" charset="0"/>
                <a:cs typeface="Lato" panose="020F0502020204030203" pitchFamily="34" charset="0"/>
              </a:endParaRPr>
            </a:p>
          </p:txBody>
        </p:sp>
        <p:pic>
          <p:nvPicPr>
            <p:cNvPr id="26" name="Grafik 25" descr="Brainstorming Silhouette">
              <a:extLst>
                <a:ext uri="{FF2B5EF4-FFF2-40B4-BE49-F238E27FC236}">
                  <a16:creationId xmlns:a16="http://schemas.microsoft.com/office/drawing/2014/main" id="{FCBF5DF4-D20A-724C-AFC9-687E7E86F6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95768" y="1317735"/>
              <a:ext cx="547795" cy="547795"/>
            </a:xfrm>
            <a:prstGeom prst="rect">
              <a:avLst/>
            </a:prstGeom>
          </p:spPr>
        </p:pic>
        <p:pic>
          <p:nvPicPr>
            <p:cNvPr id="27" name="Grafik 26" descr="Entscheidungsdiagramm mit einfarbiger Füllung">
              <a:extLst>
                <a:ext uri="{FF2B5EF4-FFF2-40B4-BE49-F238E27FC236}">
                  <a16:creationId xmlns:a16="http://schemas.microsoft.com/office/drawing/2014/main" id="{6666279B-DE26-F444-A091-D2B96D91091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112971" y="4957945"/>
              <a:ext cx="513388" cy="513388"/>
            </a:xfrm>
            <a:prstGeom prst="rect">
              <a:avLst/>
            </a:prstGeom>
          </p:spPr>
        </p:pic>
      </p:grpSp>
    </p:spTree>
    <p:extLst>
      <p:ext uri="{BB962C8B-B14F-4D97-AF65-F5344CB8AC3E}">
        <p14:creationId xmlns:p14="http://schemas.microsoft.com/office/powerpoint/2010/main" val="27078340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04CED-7ACB-F64E-A308-2514381F5714}"/>
              </a:ext>
            </a:extLst>
          </p:cNvPr>
          <p:cNvSpPr>
            <a:spLocks noGrp="1"/>
          </p:cNvSpPr>
          <p:nvPr>
            <p:ph type="title"/>
          </p:nvPr>
        </p:nvSpPr>
        <p:spPr/>
        <p:txBody>
          <a:bodyPr/>
          <a:lstStyle/>
          <a:p>
            <a:r>
              <a:rPr lang="en-NL" b="1">
                <a:latin typeface="Lato" panose="020F0502020204030203" pitchFamily="34" charset="0"/>
                <a:ea typeface="Lato" panose="020F0502020204030203" pitchFamily="34" charset="0"/>
                <a:cs typeface="Lato" panose="020F0502020204030203" pitchFamily="34" charset="0"/>
              </a:rPr>
              <a:t>FEATURE ENGINEERING</a:t>
            </a:r>
          </a:p>
        </p:txBody>
      </p:sp>
      <p:pic>
        <p:nvPicPr>
          <p:cNvPr id="4" name="Picture 3">
            <a:extLst>
              <a:ext uri="{FF2B5EF4-FFF2-40B4-BE49-F238E27FC236}">
                <a16:creationId xmlns:a16="http://schemas.microsoft.com/office/drawing/2014/main" id="{058BBD13-FE01-4D46-8B2D-1E5C3D856FCA}"/>
              </a:ext>
            </a:extLst>
          </p:cNvPr>
          <p:cNvPicPr>
            <a:picLocks noChangeAspect="1"/>
          </p:cNvPicPr>
          <p:nvPr/>
        </p:nvPicPr>
        <p:blipFill>
          <a:blip r:embed="rId2"/>
          <a:stretch>
            <a:fillRect/>
          </a:stretch>
        </p:blipFill>
        <p:spPr>
          <a:xfrm>
            <a:off x="1593384" y="4421825"/>
            <a:ext cx="8737600" cy="508000"/>
          </a:xfrm>
          <a:prstGeom prst="rect">
            <a:avLst/>
          </a:prstGeom>
        </p:spPr>
      </p:pic>
      <p:sp>
        <p:nvSpPr>
          <p:cNvPr id="5" name="Metin kutusu 3">
            <a:extLst>
              <a:ext uri="{FF2B5EF4-FFF2-40B4-BE49-F238E27FC236}">
                <a16:creationId xmlns:a16="http://schemas.microsoft.com/office/drawing/2014/main" id="{74E47FDB-7FD7-1543-AC4E-013AA4C0D2C2}"/>
              </a:ext>
            </a:extLst>
          </p:cNvPr>
          <p:cNvSpPr txBox="1"/>
          <p:nvPr/>
        </p:nvSpPr>
        <p:spPr>
          <a:xfrm>
            <a:off x="1533285" y="1912955"/>
            <a:ext cx="8857799" cy="523220"/>
          </a:xfrm>
          <a:prstGeom prst="rect">
            <a:avLst/>
          </a:prstGeom>
          <a:noFill/>
        </p:spPr>
        <p:txBody>
          <a:bodyPr wrap="square" rtlCol="0">
            <a:spAutoFit/>
          </a:bodyPr>
          <a:lstStyle/>
          <a:p>
            <a:pPr marL="285750" indent="-285750">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We computed the average bedrooms and bathrooms per person to include in as a feature. The reason for this is that both bedrooms, bathrooms and accommodates have a lot of predictive power in the model.</a:t>
            </a:r>
          </a:p>
        </p:txBody>
      </p:sp>
      <p:sp>
        <p:nvSpPr>
          <p:cNvPr id="6" name="Yuvarlatılmış Dikdörtgen 25">
            <a:extLst>
              <a:ext uri="{FF2B5EF4-FFF2-40B4-BE49-F238E27FC236}">
                <a16:creationId xmlns:a16="http://schemas.microsoft.com/office/drawing/2014/main" id="{8D064D2F-2526-4442-9C71-D646416D3276}"/>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7" name="Yuvarlatılmış Dikdörtgen 26">
            <a:extLst>
              <a:ext uri="{FF2B5EF4-FFF2-40B4-BE49-F238E27FC236}">
                <a16:creationId xmlns:a16="http://schemas.microsoft.com/office/drawing/2014/main" id="{43FCD82F-A845-4245-9CC1-1C86E2AA9C0C}"/>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8" name="Yuvarlatılmış Dikdörtgen 28">
            <a:extLst>
              <a:ext uri="{FF2B5EF4-FFF2-40B4-BE49-F238E27FC236}">
                <a16:creationId xmlns:a16="http://schemas.microsoft.com/office/drawing/2014/main" id="{B08E922C-905E-0843-8E6A-5E20CA117825}"/>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
        <p:nvSpPr>
          <p:cNvPr id="9" name="Aşağı Ok 8">
            <a:extLst>
              <a:ext uri="{FF2B5EF4-FFF2-40B4-BE49-F238E27FC236}">
                <a16:creationId xmlns:a16="http://schemas.microsoft.com/office/drawing/2014/main" id="{59127CB9-A369-114B-A747-D37A8373634C}"/>
              </a:ext>
            </a:extLst>
          </p:cNvPr>
          <p:cNvSpPr/>
          <p:nvPr/>
        </p:nvSpPr>
        <p:spPr bwMode="auto">
          <a:xfrm>
            <a:off x="5669152" y="2915026"/>
            <a:ext cx="586064" cy="1027948"/>
          </a:xfrm>
          <a:prstGeom prst="down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Tree>
    <p:extLst>
      <p:ext uri="{BB962C8B-B14F-4D97-AF65-F5344CB8AC3E}">
        <p14:creationId xmlns:p14="http://schemas.microsoft.com/office/powerpoint/2010/main" val="27923033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B6CD4BF-B707-C64D-9694-F3C2596A1AA5}"/>
              </a:ext>
            </a:extLst>
          </p:cNvPr>
          <p:cNvSpPr>
            <a:spLocks noGrp="1"/>
          </p:cNvSpPr>
          <p:nvPr>
            <p:ph type="title"/>
          </p:nvPr>
        </p:nvSpPr>
        <p:spPr/>
        <p:txBody>
          <a:bodyPr>
            <a:normAutofit/>
          </a:bodyPr>
          <a:lstStyle/>
          <a:p>
            <a:r>
              <a:rPr lang="tr-TR" b="1" dirty="0"/>
              <a:t>NEURAL NETWORK WITH KERAS</a:t>
            </a:r>
          </a:p>
        </p:txBody>
      </p:sp>
      <p:graphicFrame>
        <p:nvGraphicFramePr>
          <p:cNvPr id="14" name="Tablo 13">
            <a:extLst>
              <a:ext uri="{FF2B5EF4-FFF2-40B4-BE49-F238E27FC236}">
                <a16:creationId xmlns:a16="http://schemas.microsoft.com/office/drawing/2014/main" id="{450E29BB-DD43-E448-BF70-1F1C53CA4964}"/>
              </a:ext>
            </a:extLst>
          </p:cNvPr>
          <p:cNvGraphicFramePr>
            <a:graphicFrameLocks noGrp="1"/>
          </p:cNvGraphicFramePr>
          <p:nvPr>
            <p:extLst>
              <p:ext uri="{D42A27DB-BD31-4B8C-83A1-F6EECF244321}">
                <p14:modId xmlns:p14="http://schemas.microsoft.com/office/powerpoint/2010/main" val="882742603"/>
              </p:ext>
            </p:extLst>
          </p:nvPr>
        </p:nvGraphicFramePr>
        <p:xfrm>
          <a:off x="1127447" y="1363139"/>
          <a:ext cx="4140460" cy="4389855"/>
        </p:xfrm>
        <a:graphic>
          <a:graphicData uri="http://schemas.openxmlformats.org/drawingml/2006/table">
            <a:tbl>
              <a:tblPr firstRow="1" bandRow="1">
                <a:tableStyleId>{5C22544A-7EE6-4342-B048-85BDC9FD1C3A}</a:tableStyleId>
              </a:tblPr>
              <a:tblGrid>
                <a:gridCol w="2070230">
                  <a:extLst>
                    <a:ext uri="{9D8B030D-6E8A-4147-A177-3AD203B41FA5}">
                      <a16:colId xmlns:a16="http://schemas.microsoft.com/office/drawing/2014/main" val="1305841302"/>
                    </a:ext>
                  </a:extLst>
                </a:gridCol>
                <a:gridCol w="2070230">
                  <a:extLst>
                    <a:ext uri="{9D8B030D-6E8A-4147-A177-3AD203B41FA5}">
                      <a16:colId xmlns:a16="http://schemas.microsoft.com/office/drawing/2014/main" val="2031481382"/>
                    </a:ext>
                  </a:extLst>
                </a:gridCol>
              </a:tblGrid>
              <a:tr h="615217">
                <a:tc>
                  <a:txBody>
                    <a:bodyPr/>
                    <a:lstStyle/>
                    <a:p>
                      <a:pPr algn="ctr"/>
                      <a:r>
                        <a:rPr lang="en-US" sz="1400" noProof="0">
                          <a:latin typeface="Lato" panose="020F0502020204030203" pitchFamily="34" charset="0"/>
                          <a:ea typeface="Lato" panose="020F0502020204030203" pitchFamily="34" charset="0"/>
                          <a:cs typeface="Lato" panose="020F0502020204030203" pitchFamily="34" charset="0"/>
                        </a:rPr>
                        <a:t>Parameter</a:t>
                      </a:r>
                    </a:p>
                  </a:txBody>
                  <a:tcPr anchor="ctr">
                    <a:solidFill>
                      <a:srgbClr val="97AEA0"/>
                    </a:solidFill>
                  </a:tcPr>
                </a:tc>
                <a:tc>
                  <a:txBody>
                    <a:bodyPr/>
                    <a:lstStyle/>
                    <a:p>
                      <a:pPr algn="ctr"/>
                      <a:endParaRPr lang="en-US" sz="1400" noProof="0" dirty="0">
                        <a:latin typeface="Lato" panose="020F0502020204030203" pitchFamily="34" charset="0"/>
                        <a:ea typeface="Lato" panose="020F0502020204030203" pitchFamily="34" charset="0"/>
                        <a:cs typeface="Lato" panose="020F0502020204030203" pitchFamily="34" charset="0"/>
                      </a:endParaRPr>
                    </a:p>
                    <a:p>
                      <a:pPr algn="ctr"/>
                      <a:r>
                        <a:rPr lang="en-US" sz="1400" noProof="0" dirty="0">
                          <a:latin typeface="Lato" panose="020F0502020204030203" pitchFamily="34" charset="0"/>
                          <a:ea typeface="Lato" panose="020F0502020204030203" pitchFamily="34" charset="0"/>
                          <a:cs typeface="Lato" panose="020F0502020204030203" pitchFamily="34" charset="0"/>
                        </a:rPr>
                        <a:t>Value</a:t>
                      </a:r>
                    </a:p>
                    <a:p>
                      <a:pPr algn="ctr"/>
                      <a:endParaRPr lang="en-US" sz="1400" noProof="0" dirty="0">
                        <a:latin typeface="Lato" panose="020F0502020204030203" pitchFamily="34" charset="0"/>
                        <a:ea typeface="Lato" panose="020F0502020204030203" pitchFamily="34" charset="0"/>
                        <a:cs typeface="Lato" panose="020F0502020204030203" pitchFamily="34" charset="0"/>
                      </a:endParaRPr>
                    </a:p>
                  </a:txBody>
                  <a:tcPr anchor="ctr">
                    <a:solidFill>
                      <a:srgbClr val="97AEA0"/>
                    </a:solidFill>
                  </a:tcPr>
                </a:tc>
                <a:extLst>
                  <a:ext uri="{0D108BD9-81ED-4DB2-BD59-A6C34878D82A}">
                    <a16:rowId xmlns:a16="http://schemas.microsoft.com/office/drawing/2014/main" val="427554459"/>
                  </a:ext>
                </a:extLst>
              </a:tr>
              <a:tr h="731667">
                <a:tc>
                  <a:txBody>
                    <a:bodyPr/>
                    <a:lstStyle/>
                    <a:p>
                      <a:r>
                        <a:rPr lang="en-US" sz="1400" b="1" noProof="0" dirty="0">
                          <a:latin typeface="Lato" panose="020F0502020204030203" pitchFamily="34" charset="0"/>
                          <a:ea typeface="Lato" panose="020F0502020204030203" pitchFamily="34" charset="0"/>
                          <a:cs typeface="Lato" panose="020F0502020204030203" pitchFamily="34" charset="0"/>
                        </a:rPr>
                        <a:t>Epochs</a:t>
                      </a:r>
                    </a:p>
                  </a:txBody>
                  <a:tcPr anchor="ctr">
                    <a:solidFill>
                      <a:srgbClr val="B1CBBD"/>
                    </a:solidFill>
                  </a:tcPr>
                </a:tc>
                <a:tc>
                  <a:txBody>
                    <a:bodyPr/>
                    <a:lstStyle/>
                    <a:p>
                      <a:pPr algn="ctr"/>
                      <a:r>
                        <a:rPr lang="tr-TR" sz="1200">
                          <a:latin typeface="Lato" panose="020F0502020204030203" pitchFamily="34" charset="0"/>
                          <a:ea typeface="Lato" panose="020F0502020204030203" pitchFamily="34" charset="0"/>
                          <a:cs typeface="Lato" panose="020F0502020204030203" pitchFamily="34" charset="0"/>
                        </a:rPr>
                        <a:t>200</a:t>
                      </a:r>
                      <a:endParaRPr lang="en-US" sz="1200" noProof="0">
                        <a:latin typeface="Lato" panose="020F0502020204030203" pitchFamily="34" charset="0"/>
                        <a:ea typeface="Lato" panose="020F0502020204030203" pitchFamily="34" charset="0"/>
                        <a:cs typeface="Lato" panose="020F0502020204030203" pitchFamily="34" charset="0"/>
                      </a:endParaRPr>
                    </a:p>
                  </a:txBody>
                  <a:tcPr anchor="ctr">
                    <a:solidFill>
                      <a:srgbClr val="B1CBBD"/>
                    </a:solidFill>
                  </a:tcPr>
                </a:tc>
                <a:extLst>
                  <a:ext uri="{0D108BD9-81ED-4DB2-BD59-A6C34878D82A}">
                    <a16:rowId xmlns:a16="http://schemas.microsoft.com/office/drawing/2014/main" val="761173217"/>
                  </a:ext>
                </a:extLst>
              </a:tr>
              <a:tr h="731667">
                <a:tc>
                  <a:txBody>
                    <a:bodyPr/>
                    <a:lstStyle/>
                    <a:p>
                      <a:r>
                        <a:rPr lang="en-US" sz="1400" b="1" noProof="0" dirty="0">
                          <a:latin typeface="Lato" panose="020F0502020204030203" pitchFamily="34" charset="0"/>
                          <a:ea typeface="Lato" panose="020F0502020204030203" pitchFamily="34" charset="0"/>
                          <a:cs typeface="Lato" panose="020F0502020204030203" pitchFamily="34" charset="0"/>
                        </a:rPr>
                        <a:t>Batch Size</a:t>
                      </a:r>
                    </a:p>
                  </a:txBody>
                  <a:tcPr anchor="ctr">
                    <a:solidFill>
                      <a:srgbClr val="B1CBBD"/>
                    </a:solidFill>
                  </a:tcPr>
                </a:tc>
                <a:tc>
                  <a:txBody>
                    <a:bodyPr/>
                    <a:lstStyle/>
                    <a:p>
                      <a:pPr algn="ctr"/>
                      <a:r>
                        <a:rPr lang="tr-TR" sz="1200">
                          <a:latin typeface="Lato" panose="020F0502020204030203" pitchFamily="34" charset="0"/>
                          <a:ea typeface="Lato" panose="020F0502020204030203" pitchFamily="34" charset="0"/>
                          <a:cs typeface="Lato" panose="020F0502020204030203" pitchFamily="34" charset="0"/>
                        </a:rPr>
                        <a:t>128</a:t>
                      </a:r>
                      <a:endParaRPr lang="en-US" sz="1200" noProof="0">
                        <a:latin typeface="Lato" panose="020F0502020204030203" pitchFamily="34" charset="0"/>
                        <a:ea typeface="Lato" panose="020F0502020204030203" pitchFamily="34" charset="0"/>
                        <a:cs typeface="Lato" panose="020F0502020204030203" pitchFamily="34" charset="0"/>
                      </a:endParaRPr>
                    </a:p>
                  </a:txBody>
                  <a:tcPr anchor="ctr">
                    <a:solidFill>
                      <a:srgbClr val="B1CBBD"/>
                    </a:solidFill>
                  </a:tcPr>
                </a:tc>
                <a:extLst>
                  <a:ext uri="{0D108BD9-81ED-4DB2-BD59-A6C34878D82A}">
                    <a16:rowId xmlns:a16="http://schemas.microsoft.com/office/drawing/2014/main" val="1575007230"/>
                  </a:ext>
                </a:extLst>
              </a:tr>
              <a:tr h="731667">
                <a:tc>
                  <a:txBody>
                    <a:bodyPr/>
                    <a:lstStyle/>
                    <a:p>
                      <a:r>
                        <a:rPr lang="en-US" sz="1400" b="1" noProof="0" dirty="0">
                          <a:latin typeface="Lato" panose="020F0502020204030203" pitchFamily="34" charset="0"/>
                          <a:ea typeface="Lato" panose="020F0502020204030203" pitchFamily="34" charset="0"/>
                          <a:cs typeface="Lato" panose="020F0502020204030203" pitchFamily="34" charset="0"/>
                        </a:rPr>
                        <a:t>Callbacks</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Early stopping monitoring</a:t>
                      </a:r>
                    </a:p>
                  </a:txBody>
                  <a:tcPr anchor="ctr">
                    <a:solidFill>
                      <a:srgbClr val="B1CBBD"/>
                    </a:solidFill>
                  </a:tcPr>
                </a:tc>
                <a:extLst>
                  <a:ext uri="{0D108BD9-81ED-4DB2-BD59-A6C34878D82A}">
                    <a16:rowId xmlns:a16="http://schemas.microsoft.com/office/drawing/2014/main" val="162002384"/>
                  </a:ext>
                </a:extLst>
              </a:tr>
              <a:tr h="731667">
                <a:tc>
                  <a:txBody>
                    <a:bodyPr/>
                    <a:lstStyle/>
                    <a:p>
                      <a:r>
                        <a:rPr lang="en-US" sz="1400" b="1" noProof="0" dirty="0">
                          <a:latin typeface="Lato" panose="020F0502020204030203" pitchFamily="34" charset="0"/>
                          <a:ea typeface="Lato" panose="020F0502020204030203" pitchFamily="34" charset="0"/>
                          <a:cs typeface="Lato" panose="020F0502020204030203" pitchFamily="34" charset="0"/>
                        </a:rPr>
                        <a:t>Optimizer</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Adam</a:t>
                      </a:r>
                    </a:p>
                  </a:txBody>
                  <a:tcPr anchor="ctr">
                    <a:solidFill>
                      <a:srgbClr val="B1CBBD"/>
                    </a:solidFill>
                  </a:tcPr>
                </a:tc>
                <a:extLst>
                  <a:ext uri="{0D108BD9-81ED-4DB2-BD59-A6C34878D82A}">
                    <a16:rowId xmlns:a16="http://schemas.microsoft.com/office/drawing/2014/main" val="2944773529"/>
                  </a:ext>
                </a:extLst>
              </a:tr>
              <a:tr h="731667">
                <a:tc>
                  <a:txBody>
                    <a:bodyPr/>
                    <a:lstStyle/>
                    <a:p>
                      <a:r>
                        <a:rPr lang="en-US" sz="1400" b="1" noProof="0" dirty="0">
                          <a:latin typeface="Lato" panose="020F0502020204030203" pitchFamily="34" charset="0"/>
                          <a:ea typeface="Lato" panose="020F0502020204030203" pitchFamily="34" charset="0"/>
                          <a:cs typeface="Lato" panose="020F0502020204030203" pitchFamily="34" charset="0"/>
                        </a:rPr>
                        <a:t>Loss</a:t>
                      </a:r>
                    </a:p>
                  </a:txBody>
                  <a:tcPr anchor="ctr">
                    <a:solidFill>
                      <a:srgbClr val="B1CBBD"/>
                    </a:solidFill>
                  </a:tcPr>
                </a:tc>
                <a:tc>
                  <a:txBody>
                    <a:bodyPr/>
                    <a:lstStyle/>
                    <a:p>
                      <a:pPr algn="ctr"/>
                      <a:r>
                        <a:rPr lang="en-US" sz="1200" noProof="0">
                          <a:latin typeface="Lato" panose="020F0502020204030203" pitchFamily="34" charset="0"/>
                          <a:ea typeface="Lato" panose="020F0502020204030203" pitchFamily="34" charset="0"/>
                          <a:cs typeface="Lato" panose="020F0502020204030203" pitchFamily="34" charset="0"/>
                        </a:rPr>
                        <a:t>Mean Absolute Error</a:t>
                      </a:r>
                    </a:p>
                  </a:txBody>
                  <a:tcPr anchor="ctr">
                    <a:solidFill>
                      <a:srgbClr val="B1CBBD"/>
                    </a:solidFill>
                  </a:tcPr>
                </a:tc>
                <a:extLst>
                  <a:ext uri="{0D108BD9-81ED-4DB2-BD59-A6C34878D82A}">
                    <a16:rowId xmlns:a16="http://schemas.microsoft.com/office/drawing/2014/main" val="3630053387"/>
                  </a:ext>
                </a:extLst>
              </a:tr>
            </a:tbl>
          </a:graphicData>
        </a:graphic>
      </p:graphicFrame>
      <p:sp>
        <p:nvSpPr>
          <p:cNvPr id="15" name="Sağ Ok 14">
            <a:extLst>
              <a:ext uri="{FF2B5EF4-FFF2-40B4-BE49-F238E27FC236}">
                <a16:creationId xmlns:a16="http://schemas.microsoft.com/office/drawing/2014/main" id="{093B8D52-8343-EB48-9D77-BD19380EDCAE}"/>
              </a:ext>
            </a:extLst>
          </p:cNvPr>
          <p:cNvSpPr/>
          <p:nvPr/>
        </p:nvSpPr>
        <p:spPr bwMode="auto">
          <a:xfrm>
            <a:off x="5391384" y="3234030"/>
            <a:ext cx="1228278" cy="648072"/>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pic>
        <p:nvPicPr>
          <p:cNvPr id="6" name="Immagine 5" descr="Immagine che contiene tavolo&#10;&#10;Descrizione generata automaticamente">
            <a:extLst>
              <a:ext uri="{FF2B5EF4-FFF2-40B4-BE49-F238E27FC236}">
                <a16:creationId xmlns:a16="http://schemas.microsoft.com/office/drawing/2014/main" id="{04A1FAD3-066E-3F46-811C-05A106D151B8}"/>
              </a:ext>
            </a:extLst>
          </p:cNvPr>
          <p:cNvPicPr>
            <a:picLocks noChangeAspect="1"/>
          </p:cNvPicPr>
          <p:nvPr/>
        </p:nvPicPr>
        <p:blipFill>
          <a:blip r:embed="rId2"/>
          <a:stretch>
            <a:fillRect/>
          </a:stretch>
        </p:blipFill>
        <p:spPr>
          <a:xfrm>
            <a:off x="6924094" y="1506854"/>
            <a:ext cx="4537929" cy="4102427"/>
          </a:xfrm>
          <a:prstGeom prst="rect">
            <a:avLst/>
          </a:prstGeom>
        </p:spPr>
      </p:pic>
      <p:sp>
        <p:nvSpPr>
          <p:cNvPr id="9" name="Yuvarlatılmış Dikdörtgen 25">
            <a:extLst>
              <a:ext uri="{FF2B5EF4-FFF2-40B4-BE49-F238E27FC236}">
                <a16:creationId xmlns:a16="http://schemas.microsoft.com/office/drawing/2014/main" id="{CAF18862-2815-5040-B0FC-BF876BB31546}"/>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0" name="Yuvarlatılmış Dikdörtgen 26">
            <a:extLst>
              <a:ext uri="{FF2B5EF4-FFF2-40B4-BE49-F238E27FC236}">
                <a16:creationId xmlns:a16="http://schemas.microsoft.com/office/drawing/2014/main" id="{6EF5F983-EA21-5245-975C-7662154526B9}"/>
              </a:ext>
            </a:extLst>
          </p:cNvPr>
          <p:cNvSpPr/>
          <p:nvPr/>
        </p:nvSpPr>
        <p:spPr bwMode="auto">
          <a:xfrm>
            <a:off x="1948397" y="6512923"/>
            <a:ext cx="1420160" cy="217325"/>
          </a:xfrm>
          <a:prstGeom prst="roundRect">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1" name="Yuvarlatılmış Dikdörtgen 28">
            <a:extLst>
              <a:ext uri="{FF2B5EF4-FFF2-40B4-BE49-F238E27FC236}">
                <a16:creationId xmlns:a16="http://schemas.microsoft.com/office/drawing/2014/main" id="{32D09B23-2CEB-6646-9630-744F71100EE6}"/>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448639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Başlık 5">
            <a:extLst>
              <a:ext uri="{FF2B5EF4-FFF2-40B4-BE49-F238E27FC236}">
                <a16:creationId xmlns:a16="http://schemas.microsoft.com/office/drawing/2014/main" id="{5B446987-3CCB-CB46-8304-A7919B22147F}"/>
              </a:ext>
            </a:extLst>
          </p:cNvPr>
          <p:cNvSpPr>
            <a:spLocks noGrp="1"/>
          </p:cNvSpPr>
          <p:nvPr>
            <p:ph type="title"/>
          </p:nvPr>
        </p:nvSpPr>
        <p:spPr/>
        <p:txBody>
          <a:bodyPr/>
          <a:lstStyle/>
          <a:p>
            <a:r>
              <a:rPr lang="en-US" b="1"/>
              <a:t>PREPROCESSING DATA – DETECTING LANGUAGES</a:t>
            </a:r>
            <a:endParaRPr lang="tr-TR"/>
          </a:p>
        </p:txBody>
      </p:sp>
      <p:sp>
        <p:nvSpPr>
          <p:cNvPr id="9" name="Dikdörtgen 8">
            <a:extLst>
              <a:ext uri="{FF2B5EF4-FFF2-40B4-BE49-F238E27FC236}">
                <a16:creationId xmlns:a16="http://schemas.microsoft.com/office/drawing/2014/main" id="{16F6B504-3429-2945-86C4-B749CD8F94F4}"/>
              </a:ext>
            </a:extLst>
          </p:cNvPr>
          <p:cNvSpPr/>
          <p:nvPr/>
        </p:nvSpPr>
        <p:spPr>
          <a:xfrm>
            <a:off x="699272" y="1359860"/>
            <a:ext cx="10941344" cy="523220"/>
          </a:xfrm>
          <a:prstGeom prst="rect">
            <a:avLst/>
          </a:prstGeom>
        </p:spPr>
        <p:txBody>
          <a:bodyPr wrap="square">
            <a:spAutoFit/>
          </a:bodyPr>
          <a:lstStyle/>
          <a:p>
            <a:pPr marL="285750" indent="-285750">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In a touristic Airbnb location such as London, it is common that some reviews are not in English. </a:t>
            </a:r>
          </a:p>
          <a:p>
            <a:pPr marL="285750" indent="-285750">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Thus, we have looked at the occurrence and frequency of other languages using the ‘</a:t>
            </a:r>
            <a:r>
              <a:rPr lang="en-US" sz="1400" err="1">
                <a:solidFill>
                  <a:srgbClr val="000000"/>
                </a:solidFill>
                <a:latin typeface="Lato" panose="020F0502020204030203" pitchFamily="34" charset="0"/>
                <a:ea typeface="Lato" panose="020F0502020204030203" pitchFamily="34" charset="0"/>
                <a:cs typeface="Lato" panose="020F0502020204030203" pitchFamily="34" charset="0"/>
              </a:rPr>
              <a:t>langdetect</a:t>
            </a:r>
            <a:r>
              <a:rPr lang="en-US" sz="1400">
                <a:solidFill>
                  <a:srgbClr val="000000"/>
                </a:solidFill>
                <a:latin typeface="Lato" panose="020F0502020204030203" pitchFamily="34" charset="0"/>
                <a:ea typeface="Lato" panose="020F0502020204030203" pitchFamily="34" charset="0"/>
                <a:cs typeface="Lato" panose="020F0502020204030203" pitchFamily="34" charset="0"/>
              </a:rPr>
              <a:t>’ library.</a:t>
            </a:r>
            <a:endParaRPr lang="en-US" sz="1400">
              <a:latin typeface="Lato" panose="020F0502020204030203" pitchFamily="34" charset="0"/>
              <a:ea typeface="Lato" panose="020F0502020204030203" pitchFamily="34" charset="0"/>
              <a:cs typeface="Lato" panose="020F0502020204030203" pitchFamily="34" charset="0"/>
            </a:endParaRPr>
          </a:p>
        </p:txBody>
      </p:sp>
      <p:sp>
        <p:nvSpPr>
          <p:cNvPr id="20" name="Dikdörtgen 19">
            <a:extLst>
              <a:ext uri="{FF2B5EF4-FFF2-40B4-BE49-F238E27FC236}">
                <a16:creationId xmlns:a16="http://schemas.microsoft.com/office/drawing/2014/main" id="{C47B9F8C-0CA0-B34E-8B99-2D009EA8B800}"/>
              </a:ext>
            </a:extLst>
          </p:cNvPr>
          <p:cNvSpPr/>
          <p:nvPr/>
        </p:nvSpPr>
        <p:spPr bwMode="auto">
          <a:xfrm>
            <a:off x="6254750" y="2440774"/>
            <a:ext cx="5678595" cy="3293276"/>
          </a:xfrm>
          <a:prstGeom prst="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pic>
        <p:nvPicPr>
          <p:cNvPr id="3" name="Resim 2">
            <a:extLst>
              <a:ext uri="{FF2B5EF4-FFF2-40B4-BE49-F238E27FC236}">
                <a16:creationId xmlns:a16="http://schemas.microsoft.com/office/drawing/2014/main" id="{645D5E25-74B6-2446-9B14-CCBD18C68EA8}"/>
              </a:ext>
            </a:extLst>
          </p:cNvPr>
          <p:cNvPicPr>
            <a:picLocks noChangeAspect="1"/>
          </p:cNvPicPr>
          <p:nvPr/>
        </p:nvPicPr>
        <p:blipFill>
          <a:blip r:embed="rId2"/>
          <a:stretch>
            <a:fillRect/>
          </a:stretch>
        </p:blipFill>
        <p:spPr>
          <a:xfrm>
            <a:off x="6392602" y="2566206"/>
            <a:ext cx="5396728" cy="3037954"/>
          </a:xfrm>
          <a:prstGeom prst="rect">
            <a:avLst/>
          </a:prstGeom>
        </p:spPr>
      </p:pic>
      <p:sp>
        <p:nvSpPr>
          <p:cNvPr id="14" name="Dikdörtgen 13">
            <a:extLst>
              <a:ext uri="{FF2B5EF4-FFF2-40B4-BE49-F238E27FC236}">
                <a16:creationId xmlns:a16="http://schemas.microsoft.com/office/drawing/2014/main" id="{C8EF5C82-37F5-A64B-828D-07EA6C24C361}"/>
              </a:ext>
            </a:extLst>
          </p:cNvPr>
          <p:cNvSpPr/>
          <p:nvPr/>
        </p:nvSpPr>
        <p:spPr>
          <a:xfrm>
            <a:off x="699272" y="3555963"/>
            <a:ext cx="4532632" cy="2031325"/>
          </a:xfrm>
          <a:prstGeom prst="rect">
            <a:avLst/>
          </a:prstGeom>
        </p:spPr>
        <p:txBody>
          <a:bodyPr wrap="square">
            <a:spAutoFit/>
          </a:bodyPr>
          <a:lstStyle/>
          <a:p>
            <a:pPr marL="285750" indent="-285750" algn="just">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The ‘</a:t>
            </a:r>
            <a:r>
              <a:rPr lang="en-US" sz="1400" err="1">
                <a:solidFill>
                  <a:srgbClr val="000000"/>
                </a:solidFill>
                <a:latin typeface="Lato" panose="020F0502020204030203" pitchFamily="34" charset="0"/>
                <a:ea typeface="Lato" panose="020F0502020204030203" pitchFamily="34" charset="0"/>
                <a:cs typeface="Lato" panose="020F0502020204030203" pitchFamily="34" charset="0"/>
              </a:rPr>
              <a:t>langdetect</a:t>
            </a:r>
            <a:r>
              <a:rPr lang="en-US" sz="1400">
                <a:solidFill>
                  <a:srgbClr val="000000"/>
                </a:solidFill>
                <a:latin typeface="Lato" panose="020F0502020204030203" pitchFamily="34" charset="0"/>
                <a:ea typeface="Lato" panose="020F0502020204030203" pitchFamily="34" charset="0"/>
                <a:cs typeface="Lato" panose="020F0502020204030203" pitchFamily="34" charset="0"/>
              </a:rPr>
              <a:t>’ function has given an error due to:</a:t>
            </a:r>
          </a:p>
          <a:p>
            <a:pPr marL="742950" lvl="1" indent="-285750" algn="just">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emojis (e.g. "⭐️") that were used as comments, </a:t>
            </a:r>
          </a:p>
          <a:p>
            <a:pPr marL="742950" lvl="1" indent="-285750" algn="just">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expressive punctuation that was given as the only comment (e.g. "!!!!!!!!"),</a:t>
            </a:r>
          </a:p>
          <a:p>
            <a:pPr marL="742950" lvl="1" indent="-285750" algn="just">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other non-interpretable combinations of full stops, brackets and special characters. </a:t>
            </a:r>
          </a:p>
          <a:p>
            <a:pPr marL="742950" lvl="1" indent="-285750" algn="just">
              <a:buFont typeface="Arial" panose="020B0604020202020204" pitchFamily="34" charset="0"/>
              <a:buChar char="•"/>
            </a:pPr>
            <a:endParaRPr lang="en-US" sz="1400">
              <a:solidFill>
                <a:srgbClr val="000000"/>
              </a:solidFill>
              <a:latin typeface="Lato" panose="020F0502020204030203" pitchFamily="34" charset="0"/>
              <a:ea typeface="Lato" panose="020F0502020204030203" pitchFamily="34" charset="0"/>
              <a:cs typeface="Lato" panose="020F0502020204030203" pitchFamily="34" charset="0"/>
            </a:endParaRPr>
          </a:p>
          <a:p>
            <a:pPr marL="285750" indent="-285750" algn="just">
              <a:buFont typeface="Arial" panose="020B0604020202020204" pitchFamily="34" charset="0"/>
              <a:buChar char="•"/>
            </a:pPr>
            <a:r>
              <a:rPr lang="en-US" sz="1400">
                <a:solidFill>
                  <a:srgbClr val="000000"/>
                </a:solidFill>
                <a:latin typeface="Lato" panose="020F0502020204030203" pitchFamily="34" charset="0"/>
                <a:ea typeface="Lato" panose="020F0502020204030203" pitchFamily="34" charset="0"/>
                <a:cs typeface="Lato" panose="020F0502020204030203" pitchFamily="34" charset="0"/>
              </a:rPr>
              <a:t>We have dropped these rows from the ‘reviews’ dataset to increase interpretability.</a:t>
            </a:r>
            <a:endParaRPr lang="en-US" sz="1400">
              <a:latin typeface="Lato" panose="020F0502020204030203" pitchFamily="34" charset="0"/>
              <a:ea typeface="Lato" panose="020F0502020204030203" pitchFamily="34" charset="0"/>
              <a:cs typeface="Lato" panose="020F0502020204030203" pitchFamily="34" charset="0"/>
            </a:endParaRPr>
          </a:p>
        </p:txBody>
      </p:sp>
      <p:sp>
        <p:nvSpPr>
          <p:cNvPr id="16" name="Aşağı Ok 15">
            <a:extLst>
              <a:ext uri="{FF2B5EF4-FFF2-40B4-BE49-F238E27FC236}">
                <a16:creationId xmlns:a16="http://schemas.microsoft.com/office/drawing/2014/main" id="{934B6502-C88B-984D-9411-747186ACB58D}"/>
              </a:ext>
            </a:extLst>
          </p:cNvPr>
          <p:cNvSpPr/>
          <p:nvPr/>
        </p:nvSpPr>
        <p:spPr bwMode="auto">
          <a:xfrm>
            <a:off x="2782493" y="2205547"/>
            <a:ext cx="586064" cy="1027948"/>
          </a:xfrm>
          <a:prstGeom prst="down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sp>
        <p:nvSpPr>
          <p:cNvPr id="15" name="Yuvarlatılmış Dikdörtgen 25">
            <a:extLst>
              <a:ext uri="{FF2B5EF4-FFF2-40B4-BE49-F238E27FC236}">
                <a16:creationId xmlns:a16="http://schemas.microsoft.com/office/drawing/2014/main" id="{F1830646-5717-A345-8A45-5E8CFC28CD41}"/>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7" name="Yuvarlatılmış Dikdörtgen 26">
            <a:extLst>
              <a:ext uri="{FF2B5EF4-FFF2-40B4-BE49-F238E27FC236}">
                <a16:creationId xmlns:a16="http://schemas.microsoft.com/office/drawing/2014/main" id="{45521C07-480B-514E-AF31-26B094EA7693}"/>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8" name="Yuvarlatılmış Dikdörtgen 28">
            <a:extLst>
              <a:ext uri="{FF2B5EF4-FFF2-40B4-BE49-F238E27FC236}">
                <a16:creationId xmlns:a16="http://schemas.microsoft.com/office/drawing/2014/main" id="{FC436F79-365F-E341-A806-761FE8022652}"/>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3888903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a:t>DISTRIBUTION OF LISTINGS ON MAP USING FOLIUM</a:t>
            </a:r>
          </a:p>
        </p:txBody>
      </p:sp>
      <p:grpSp>
        <p:nvGrpSpPr>
          <p:cNvPr id="11" name="Group 10">
            <a:extLst>
              <a:ext uri="{FF2B5EF4-FFF2-40B4-BE49-F238E27FC236}">
                <a16:creationId xmlns:a16="http://schemas.microsoft.com/office/drawing/2014/main" id="{2A4189AC-CD48-6349-A71C-E9C62CC8A27B}"/>
              </a:ext>
            </a:extLst>
          </p:cNvPr>
          <p:cNvGrpSpPr/>
          <p:nvPr/>
        </p:nvGrpSpPr>
        <p:grpSpPr>
          <a:xfrm>
            <a:off x="263525" y="1793423"/>
            <a:ext cx="11664950" cy="3271153"/>
            <a:chOff x="263525" y="1793423"/>
            <a:chExt cx="11664950" cy="3271153"/>
          </a:xfrm>
        </p:grpSpPr>
        <p:pic>
          <p:nvPicPr>
            <p:cNvPr id="6" name="Picture 5" descr="Map&#10;&#10;Description automatically generated">
              <a:extLst>
                <a:ext uri="{FF2B5EF4-FFF2-40B4-BE49-F238E27FC236}">
                  <a16:creationId xmlns:a16="http://schemas.microsoft.com/office/drawing/2014/main" id="{7436128F-7BE4-4D43-9328-8F794B5B93CC}"/>
                </a:ext>
              </a:extLst>
            </p:cNvPr>
            <p:cNvPicPr>
              <a:picLocks noChangeAspect="1"/>
            </p:cNvPicPr>
            <p:nvPr/>
          </p:nvPicPr>
          <p:blipFill>
            <a:blip r:embed="rId2"/>
            <a:stretch>
              <a:fillRect/>
            </a:stretch>
          </p:blipFill>
          <p:spPr>
            <a:xfrm>
              <a:off x="6460011" y="1793423"/>
              <a:ext cx="5468464" cy="3271153"/>
            </a:xfrm>
            <a:prstGeom prst="rect">
              <a:avLst/>
            </a:prstGeom>
          </p:spPr>
        </p:pic>
        <p:pic>
          <p:nvPicPr>
            <p:cNvPr id="8" name="Picture 7" descr="Text&#10;&#10;Description automatically generated">
              <a:extLst>
                <a:ext uri="{FF2B5EF4-FFF2-40B4-BE49-F238E27FC236}">
                  <a16:creationId xmlns:a16="http://schemas.microsoft.com/office/drawing/2014/main" id="{0C05A168-F385-9342-B9EA-8E52665AEF57}"/>
                </a:ext>
              </a:extLst>
            </p:cNvPr>
            <p:cNvPicPr>
              <a:picLocks noChangeAspect="1"/>
            </p:cNvPicPr>
            <p:nvPr/>
          </p:nvPicPr>
          <p:blipFill>
            <a:blip r:embed="rId3"/>
            <a:stretch>
              <a:fillRect/>
            </a:stretch>
          </p:blipFill>
          <p:spPr>
            <a:xfrm>
              <a:off x="263525" y="1932088"/>
              <a:ext cx="4836178" cy="2993824"/>
            </a:xfrm>
            <a:prstGeom prst="rect">
              <a:avLst/>
            </a:prstGeom>
          </p:spPr>
        </p:pic>
        <p:sp>
          <p:nvSpPr>
            <p:cNvPr id="9" name="Sağ Ok 14">
              <a:extLst>
                <a:ext uri="{FF2B5EF4-FFF2-40B4-BE49-F238E27FC236}">
                  <a16:creationId xmlns:a16="http://schemas.microsoft.com/office/drawing/2014/main" id="{8CBB9691-15DC-ED4F-9562-8972AFCBE148}"/>
                </a:ext>
              </a:extLst>
            </p:cNvPr>
            <p:cNvSpPr/>
            <p:nvPr/>
          </p:nvSpPr>
          <p:spPr bwMode="auto">
            <a:xfrm>
              <a:off x="5211624" y="3104963"/>
              <a:ext cx="1228278" cy="648072"/>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grpSp>
      <p:sp>
        <p:nvSpPr>
          <p:cNvPr id="12" name="Yuvarlatılmış Dikdörtgen 25">
            <a:extLst>
              <a:ext uri="{FF2B5EF4-FFF2-40B4-BE49-F238E27FC236}">
                <a16:creationId xmlns:a16="http://schemas.microsoft.com/office/drawing/2014/main" id="{F3964ABE-EAA3-7048-8978-27E8DC1CFEB2}"/>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3" name="Yuvarlatılmış Dikdörtgen 26">
            <a:extLst>
              <a:ext uri="{FF2B5EF4-FFF2-40B4-BE49-F238E27FC236}">
                <a16:creationId xmlns:a16="http://schemas.microsoft.com/office/drawing/2014/main" id="{CCB8E9CB-8C7D-B540-8D08-BD77B8A4C048}"/>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4" name="Yuvarlatılmış Dikdörtgen 28">
            <a:extLst>
              <a:ext uri="{FF2B5EF4-FFF2-40B4-BE49-F238E27FC236}">
                <a16:creationId xmlns:a16="http://schemas.microsoft.com/office/drawing/2014/main" id="{8B6B451F-CB7A-0E4E-870C-072D58348EE2}"/>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8358495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a:t>TEXT CLEANING USING REGEX AND NLTK</a:t>
            </a:r>
          </a:p>
        </p:txBody>
      </p:sp>
      <p:sp>
        <p:nvSpPr>
          <p:cNvPr id="9" name="Sağ Ok 14">
            <a:extLst>
              <a:ext uri="{FF2B5EF4-FFF2-40B4-BE49-F238E27FC236}">
                <a16:creationId xmlns:a16="http://schemas.microsoft.com/office/drawing/2014/main" id="{8CBB9691-15DC-ED4F-9562-8972AFCBE148}"/>
              </a:ext>
            </a:extLst>
          </p:cNvPr>
          <p:cNvSpPr/>
          <p:nvPr/>
        </p:nvSpPr>
        <p:spPr bwMode="auto">
          <a:xfrm>
            <a:off x="5211624" y="3104963"/>
            <a:ext cx="1228278" cy="648072"/>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pic>
        <p:nvPicPr>
          <p:cNvPr id="7" name="Picture 6" descr="Text&#10;&#10;Description automatically generated">
            <a:extLst>
              <a:ext uri="{FF2B5EF4-FFF2-40B4-BE49-F238E27FC236}">
                <a16:creationId xmlns:a16="http://schemas.microsoft.com/office/drawing/2014/main" id="{3355FADF-C46B-1542-A80B-FEE7B5F7A3BA}"/>
              </a:ext>
            </a:extLst>
          </p:cNvPr>
          <p:cNvPicPr>
            <a:picLocks noChangeAspect="1"/>
          </p:cNvPicPr>
          <p:nvPr/>
        </p:nvPicPr>
        <p:blipFill>
          <a:blip r:embed="rId2"/>
          <a:stretch>
            <a:fillRect/>
          </a:stretch>
        </p:blipFill>
        <p:spPr>
          <a:xfrm>
            <a:off x="6719877" y="2900117"/>
            <a:ext cx="5208598" cy="1265801"/>
          </a:xfrm>
          <a:prstGeom prst="rect">
            <a:avLst/>
          </a:prstGeom>
        </p:spPr>
      </p:pic>
      <p:pic>
        <p:nvPicPr>
          <p:cNvPr id="10" name="Picture 9" descr="Text&#10;&#10;Description automatically generated">
            <a:extLst>
              <a:ext uri="{FF2B5EF4-FFF2-40B4-BE49-F238E27FC236}">
                <a16:creationId xmlns:a16="http://schemas.microsoft.com/office/drawing/2014/main" id="{798C29F8-6264-5241-BE15-12B17B1E85D1}"/>
              </a:ext>
            </a:extLst>
          </p:cNvPr>
          <p:cNvPicPr>
            <a:picLocks noChangeAspect="1"/>
          </p:cNvPicPr>
          <p:nvPr/>
        </p:nvPicPr>
        <p:blipFill>
          <a:blip r:embed="rId3"/>
          <a:stretch>
            <a:fillRect/>
          </a:stretch>
        </p:blipFill>
        <p:spPr>
          <a:xfrm>
            <a:off x="263525" y="2267125"/>
            <a:ext cx="4668124" cy="2323750"/>
          </a:xfrm>
          <a:prstGeom prst="rect">
            <a:avLst/>
          </a:prstGeom>
        </p:spPr>
      </p:pic>
      <p:sp>
        <p:nvSpPr>
          <p:cNvPr id="12" name="Yuvarlatılmış Dikdörtgen 25">
            <a:extLst>
              <a:ext uri="{FF2B5EF4-FFF2-40B4-BE49-F238E27FC236}">
                <a16:creationId xmlns:a16="http://schemas.microsoft.com/office/drawing/2014/main" id="{A8F6F218-B81F-AC4B-9FFA-CC7AAE432519}"/>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3" name="Yuvarlatılmış Dikdörtgen 26">
            <a:extLst>
              <a:ext uri="{FF2B5EF4-FFF2-40B4-BE49-F238E27FC236}">
                <a16:creationId xmlns:a16="http://schemas.microsoft.com/office/drawing/2014/main" id="{EB25FFE5-6D76-2840-8CD0-B207D73514B3}"/>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4" name="Yuvarlatılmış Dikdörtgen 28">
            <a:extLst>
              <a:ext uri="{FF2B5EF4-FFF2-40B4-BE49-F238E27FC236}">
                <a16:creationId xmlns:a16="http://schemas.microsoft.com/office/drawing/2014/main" id="{FC55B243-49B7-AD47-8602-1D9DF5D233AC}"/>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9741150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a:t>CREATING A WORDCLOUD FROM WORD COUNTS</a:t>
            </a:r>
          </a:p>
        </p:txBody>
      </p:sp>
      <p:grpSp>
        <p:nvGrpSpPr>
          <p:cNvPr id="3" name="Group 2">
            <a:extLst>
              <a:ext uri="{FF2B5EF4-FFF2-40B4-BE49-F238E27FC236}">
                <a16:creationId xmlns:a16="http://schemas.microsoft.com/office/drawing/2014/main" id="{253D2B25-8B5A-0F47-BE66-37EE369B3CA9}"/>
              </a:ext>
            </a:extLst>
          </p:cNvPr>
          <p:cNvGrpSpPr/>
          <p:nvPr/>
        </p:nvGrpSpPr>
        <p:grpSpPr>
          <a:xfrm>
            <a:off x="258836" y="2174566"/>
            <a:ext cx="11649530" cy="2663459"/>
            <a:chOff x="258836" y="2174566"/>
            <a:chExt cx="11649530" cy="2663459"/>
          </a:xfrm>
        </p:grpSpPr>
        <p:sp>
          <p:nvSpPr>
            <p:cNvPr id="9" name="Sağ Ok 14">
              <a:extLst>
                <a:ext uri="{FF2B5EF4-FFF2-40B4-BE49-F238E27FC236}">
                  <a16:creationId xmlns:a16="http://schemas.microsoft.com/office/drawing/2014/main" id="{8CBB9691-15DC-ED4F-9562-8972AFCBE148}"/>
                </a:ext>
              </a:extLst>
            </p:cNvPr>
            <p:cNvSpPr/>
            <p:nvPr/>
          </p:nvSpPr>
          <p:spPr bwMode="auto">
            <a:xfrm>
              <a:off x="5211624" y="3104963"/>
              <a:ext cx="1228278" cy="648072"/>
            </a:xfrm>
            <a:prstGeom prst="rightArrow">
              <a:avLst/>
            </a:prstGeom>
            <a:solidFill>
              <a:schemeClr val="accent4"/>
            </a:solidFill>
            <a:ln w="9525" cap="flat" cmpd="sng" algn="ctr">
              <a:no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tr-TR" sz="1400" i="0" u="none" strike="noStrike" cap="none" normalizeH="0" baseline="0">
                <a:ln>
                  <a:noFill/>
                </a:ln>
                <a:solidFill>
                  <a:schemeClr val="bg1"/>
                </a:solidFill>
                <a:effectLst/>
                <a:latin typeface="Amplitude Regular" panose="02000606040000020004" pitchFamily="50" charset="0"/>
              </a:endParaRPr>
            </a:p>
          </p:txBody>
        </p:sp>
        <p:pic>
          <p:nvPicPr>
            <p:cNvPr id="6" name="Picture 5" descr="Graphical user interface, text&#10;&#10;Description automatically generated">
              <a:extLst>
                <a:ext uri="{FF2B5EF4-FFF2-40B4-BE49-F238E27FC236}">
                  <a16:creationId xmlns:a16="http://schemas.microsoft.com/office/drawing/2014/main" id="{5A9E3CBE-4131-7740-AD80-618E49044186}"/>
                </a:ext>
              </a:extLst>
            </p:cNvPr>
            <p:cNvPicPr>
              <a:picLocks noChangeAspect="1"/>
            </p:cNvPicPr>
            <p:nvPr/>
          </p:nvPicPr>
          <p:blipFill>
            <a:blip r:embed="rId2"/>
            <a:stretch>
              <a:fillRect/>
            </a:stretch>
          </p:blipFill>
          <p:spPr>
            <a:xfrm>
              <a:off x="258836" y="2177537"/>
              <a:ext cx="4682048" cy="2502926"/>
            </a:xfrm>
            <a:prstGeom prst="rect">
              <a:avLst/>
            </a:prstGeom>
          </p:spPr>
        </p:pic>
        <p:pic>
          <p:nvPicPr>
            <p:cNvPr id="8" name="Picture 7" descr="Text&#10;&#10;Description automatically generated">
              <a:extLst>
                <a:ext uri="{FF2B5EF4-FFF2-40B4-BE49-F238E27FC236}">
                  <a16:creationId xmlns:a16="http://schemas.microsoft.com/office/drawing/2014/main" id="{6370BD06-2B13-1449-9974-B48F0111E7E5}"/>
                </a:ext>
              </a:extLst>
            </p:cNvPr>
            <p:cNvPicPr>
              <a:picLocks noChangeAspect="1"/>
            </p:cNvPicPr>
            <p:nvPr/>
          </p:nvPicPr>
          <p:blipFill>
            <a:blip r:embed="rId3"/>
            <a:stretch>
              <a:fillRect/>
            </a:stretch>
          </p:blipFill>
          <p:spPr>
            <a:xfrm>
              <a:off x="6653048" y="2174566"/>
              <a:ext cx="5255318" cy="2663459"/>
            </a:xfrm>
            <a:prstGeom prst="rect">
              <a:avLst/>
            </a:prstGeom>
          </p:spPr>
        </p:pic>
      </p:grpSp>
      <p:sp>
        <p:nvSpPr>
          <p:cNvPr id="11" name="Yuvarlatılmış Dikdörtgen 25">
            <a:extLst>
              <a:ext uri="{FF2B5EF4-FFF2-40B4-BE49-F238E27FC236}">
                <a16:creationId xmlns:a16="http://schemas.microsoft.com/office/drawing/2014/main" id="{778D8CF5-6B66-4341-B2DA-9C3A0C0A32AF}"/>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2" name="Yuvarlatılmış Dikdörtgen 26">
            <a:extLst>
              <a:ext uri="{FF2B5EF4-FFF2-40B4-BE49-F238E27FC236}">
                <a16:creationId xmlns:a16="http://schemas.microsoft.com/office/drawing/2014/main" id="{863E8DE3-0E36-EA49-9B64-FDFF35228D66}"/>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3" name="Yuvarlatılmış Dikdörtgen 28">
            <a:extLst>
              <a:ext uri="{FF2B5EF4-FFF2-40B4-BE49-F238E27FC236}">
                <a16:creationId xmlns:a16="http://schemas.microsoft.com/office/drawing/2014/main" id="{7B408B78-28A2-6040-9F1C-B1125903D10D}"/>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14236423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dirty="0"/>
              <a:t>THE WEB APP: MODULE 1</a:t>
            </a:r>
          </a:p>
        </p:txBody>
      </p:sp>
      <p:pic>
        <p:nvPicPr>
          <p:cNvPr id="5" name="Immagine 4">
            <a:extLst>
              <a:ext uri="{FF2B5EF4-FFF2-40B4-BE49-F238E27FC236}">
                <a16:creationId xmlns:a16="http://schemas.microsoft.com/office/drawing/2014/main" id="{5D117651-AF25-754F-96BD-9714DAE80C9E}"/>
              </a:ext>
            </a:extLst>
          </p:cNvPr>
          <p:cNvPicPr>
            <a:picLocks noChangeAspect="1"/>
          </p:cNvPicPr>
          <p:nvPr/>
        </p:nvPicPr>
        <p:blipFill>
          <a:blip r:embed="rId2"/>
          <a:stretch>
            <a:fillRect/>
          </a:stretch>
        </p:blipFill>
        <p:spPr>
          <a:xfrm>
            <a:off x="3770222" y="1268760"/>
            <a:ext cx="4651556" cy="4632672"/>
          </a:xfrm>
          <a:prstGeom prst="rect">
            <a:avLst/>
          </a:prstGeom>
        </p:spPr>
      </p:pic>
      <p:sp>
        <p:nvSpPr>
          <p:cNvPr id="10" name="Yuvarlatılmış Dikdörtgen 25">
            <a:extLst>
              <a:ext uri="{FF2B5EF4-FFF2-40B4-BE49-F238E27FC236}">
                <a16:creationId xmlns:a16="http://schemas.microsoft.com/office/drawing/2014/main" id="{5FF0CA53-6C49-F049-B272-6D740C1E8387}"/>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1" name="Yuvarlatılmış Dikdörtgen 26">
            <a:extLst>
              <a:ext uri="{FF2B5EF4-FFF2-40B4-BE49-F238E27FC236}">
                <a16:creationId xmlns:a16="http://schemas.microsoft.com/office/drawing/2014/main" id="{24F5DCF5-5899-CD46-8210-2523812B2CB0}"/>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2" name="Yuvarlatılmış Dikdörtgen 28">
            <a:extLst>
              <a:ext uri="{FF2B5EF4-FFF2-40B4-BE49-F238E27FC236}">
                <a16:creationId xmlns:a16="http://schemas.microsoft.com/office/drawing/2014/main" id="{F5607EDC-113E-A149-8505-B9E7063F3982}"/>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40557861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dirty="0"/>
              <a:t>THE WEB APP: MODULE 2</a:t>
            </a:r>
          </a:p>
        </p:txBody>
      </p:sp>
      <p:pic>
        <p:nvPicPr>
          <p:cNvPr id="4" name="Immagine 3">
            <a:extLst>
              <a:ext uri="{FF2B5EF4-FFF2-40B4-BE49-F238E27FC236}">
                <a16:creationId xmlns:a16="http://schemas.microsoft.com/office/drawing/2014/main" id="{E8F9210B-0C6E-C249-882B-FE38FAC3A5CF}"/>
              </a:ext>
            </a:extLst>
          </p:cNvPr>
          <p:cNvPicPr>
            <a:picLocks noChangeAspect="1"/>
          </p:cNvPicPr>
          <p:nvPr/>
        </p:nvPicPr>
        <p:blipFill>
          <a:blip r:embed="rId2"/>
          <a:stretch>
            <a:fillRect/>
          </a:stretch>
        </p:blipFill>
        <p:spPr>
          <a:xfrm>
            <a:off x="1238885" y="1196975"/>
            <a:ext cx="4488359" cy="5029200"/>
          </a:xfrm>
          <a:prstGeom prst="rect">
            <a:avLst/>
          </a:prstGeom>
        </p:spPr>
      </p:pic>
      <p:pic>
        <p:nvPicPr>
          <p:cNvPr id="7" name="Immagine 6">
            <a:extLst>
              <a:ext uri="{FF2B5EF4-FFF2-40B4-BE49-F238E27FC236}">
                <a16:creationId xmlns:a16="http://schemas.microsoft.com/office/drawing/2014/main" id="{23F18AE3-2D3D-2E4D-9354-7404C387D021}"/>
              </a:ext>
            </a:extLst>
          </p:cNvPr>
          <p:cNvPicPr>
            <a:picLocks noChangeAspect="1"/>
          </p:cNvPicPr>
          <p:nvPr/>
        </p:nvPicPr>
        <p:blipFill>
          <a:blip r:embed="rId3"/>
          <a:stretch>
            <a:fillRect/>
          </a:stretch>
        </p:blipFill>
        <p:spPr>
          <a:xfrm>
            <a:off x="5957127" y="2910839"/>
            <a:ext cx="5938283" cy="1036321"/>
          </a:xfrm>
          <a:prstGeom prst="rect">
            <a:avLst/>
          </a:prstGeom>
        </p:spPr>
      </p:pic>
      <p:sp>
        <p:nvSpPr>
          <p:cNvPr id="6" name="Yuvarlatılmış Dikdörtgen 25">
            <a:extLst>
              <a:ext uri="{FF2B5EF4-FFF2-40B4-BE49-F238E27FC236}">
                <a16:creationId xmlns:a16="http://schemas.microsoft.com/office/drawing/2014/main" id="{1506BD1F-6215-F742-966E-EC7F483C2AD9}"/>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8" name="Yuvarlatılmış Dikdörtgen 26">
            <a:extLst>
              <a:ext uri="{FF2B5EF4-FFF2-40B4-BE49-F238E27FC236}">
                <a16:creationId xmlns:a16="http://schemas.microsoft.com/office/drawing/2014/main" id="{1402974F-0742-7949-8C26-E9F01681750A}"/>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9" name="Yuvarlatılmış Dikdörtgen 28">
            <a:extLst>
              <a:ext uri="{FF2B5EF4-FFF2-40B4-BE49-F238E27FC236}">
                <a16:creationId xmlns:a16="http://schemas.microsoft.com/office/drawing/2014/main" id="{809BF610-E739-944F-A642-84E9A4B15832}"/>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17825413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8A45C-22EE-DC4A-B819-6BA5B95902D5}"/>
              </a:ext>
            </a:extLst>
          </p:cNvPr>
          <p:cNvSpPr>
            <a:spLocks noGrp="1"/>
          </p:cNvSpPr>
          <p:nvPr>
            <p:ph type="title"/>
          </p:nvPr>
        </p:nvSpPr>
        <p:spPr/>
        <p:txBody>
          <a:bodyPr/>
          <a:lstStyle/>
          <a:p>
            <a:r>
              <a:rPr lang="tr-TR" b="1" dirty="0"/>
              <a:t>THE WEB APP: MODULE 3</a:t>
            </a:r>
          </a:p>
        </p:txBody>
      </p:sp>
      <p:pic>
        <p:nvPicPr>
          <p:cNvPr id="5" name="Immagine 4" descr="Immagine che contiene testo&#10;&#10;Descrizione generata automaticamente">
            <a:extLst>
              <a:ext uri="{FF2B5EF4-FFF2-40B4-BE49-F238E27FC236}">
                <a16:creationId xmlns:a16="http://schemas.microsoft.com/office/drawing/2014/main" id="{BBB9029D-F04D-FF4B-BA45-C206CC97FE41}"/>
              </a:ext>
            </a:extLst>
          </p:cNvPr>
          <p:cNvPicPr>
            <a:picLocks noChangeAspect="1"/>
          </p:cNvPicPr>
          <p:nvPr/>
        </p:nvPicPr>
        <p:blipFill>
          <a:blip r:embed="rId2"/>
          <a:stretch>
            <a:fillRect/>
          </a:stretch>
        </p:blipFill>
        <p:spPr>
          <a:xfrm>
            <a:off x="2667000" y="1196975"/>
            <a:ext cx="7175500" cy="4919491"/>
          </a:xfrm>
          <a:prstGeom prst="rect">
            <a:avLst/>
          </a:prstGeom>
        </p:spPr>
      </p:pic>
      <p:sp>
        <p:nvSpPr>
          <p:cNvPr id="4" name="Yuvarlatılmış Dikdörtgen 25">
            <a:extLst>
              <a:ext uri="{FF2B5EF4-FFF2-40B4-BE49-F238E27FC236}">
                <a16:creationId xmlns:a16="http://schemas.microsoft.com/office/drawing/2014/main" id="{E21882D9-3791-E24B-8B8B-6B08FC729742}"/>
              </a:ext>
            </a:extLst>
          </p:cNvPr>
          <p:cNvSpPr/>
          <p:nvPr/>
        </p:nvSpPr>
        <p:spPr bwMode="auto">
          <a:xfrm>
            <a:off x="517098" y="6512924"/>
            <a:ext cx="1420160" cy="216024"/>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6" name="Yuvarlatılmış Dikdörtgen 26">
            <a:extLst>
              <a:ext uri="{FF2B5EF4-FFF2-40B4-BE49-F238E27FC236}">
                <a16:creationId xmlns:a16="http://schemas.microsoft.com/office/drawing/2014/main" id="{F034C144-D697-4442-991B-CF659DBBFAA2}"/>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7" name="Yuvarlatılmış Dikdörtgen 28">
            <a:extLst>
              <a:ext uri="{FF2B5EF4-FFF2-40B4-BE49-F238E27FC236}">
                <a16:creationId xmlns:a16="http://schemas.microsoft.com/office/drawing/2014/main" id="{A698C02D-5C1C-E945-8BE3-59E3D61FA801}"/>
              </a:ext>
            </a:extLst>
          </p:cNvPr>
          <p:cNvSpPr/>
          <p:nvPr/>
        </p:nvSpPr>
        <p:spPr bwMode="auto">
          <a:xfrm>
            <a:off x="3379696" y="6511622"/>
            <a:ext cx="1420160" cy="217326"/>
          </a:xfrm>
          <a:prstGeom prst="roundRect">
            <a:avLst/>
          </a:prstGeom>
          <a:solidFill>
            <a:srgbClr val="17658E"/>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1477363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08DBD08-AC89-1748-8FE2-F639E43BB408}"/>
              </a:ext>
            </a:extLst>
          </p:cNvPr>
          <p:cNvSpPr>
            <a:spLocks noGrp="1"/>
          </p:cNvSpPr>
          <p:nvPr>
            <p:ph type="title"/>
          </p:nvPr>
        </p:nvSpPr>
        <p:spPr/>
        <p:txBody>
          <a:bodyPr/>
          <a:lstStyle/>
          <a:p>
            <a:r>
              <a:rPr lang="tr-TR" b="1"/>
              <a:t>PROBLEM AND MOTIVATION</a:t>
            </a:r>
          </a:p>
        </p:txBody>
      </p:sp>
      <p:sp>
        <p:nvSpPr>
          <p:cNvPr id="12" name="Beşgen 11">
            <a:extLst>
              <a:ext uri="{FF2B5EF4-FFF2-40B4-BE49-F238E27FC236}">
                <a16:creationId xmlns:a16="http://schemas.microsoft.com/office/drawing/2014/main" id="{EF411C19-2977-E545-BE06-C540CE98EF37}"/>
              </a:ext>
            </a:extLst>
          </p:cNvPr>
          <p:cNvSpPr/>
          <p:nvPr/>
        </p:nvSpPr>
        <p:spPr bwMode="auto">
          <a:xfrm>
            <a:off x="1330959" y="1602545"/>
            <a:ext cx="2894722" cy="556860"/>
          </a:xfrm>
          <a:prstGeom prst="homePlate">
            <a:avLst/>
          </a:prstGeom>
          <a:solidFill>
            <a:srgbClr val="476A7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PROBLEM</a:t>
            </a:r>
            <a:endParaRPr kumimoji="0" lang="tr-TR" sz="1400" b="1" i="0" u="none" strike="noStrike" cap="none" normalizeH="0" baseline="0">
              <a:ln>
                <a:noFill/>
              </a:ln>
              <a:solidFill>
                <a:schemeClr val="bg1"/>
              </a:solidFill>
              <a:effectLst/>
              <a:latin typeface="Amplitude Regular" panose="02000606040000020004" pitchFamily="50" charset="0"/>
            </a:endParaRPr>
          </a:p>
        </p:txBody>
      </p:sp>
      <p:sp>
        <p:nvSpPr>
          <p:cNvPr id="14" name="Yuvarlatılmış Dikdörtgen 13">
            <a:extLst>
              <a:ext uri="{FF2B5EF4-FFF2-40B4-BE49-F238E27FC236}">
                <a16:creationId xmlns:a16="http://schemas.microsoft.com/office/drawing/2014/main" id="{644AFF14-B77F-0541-B294-3A965FDF29A2}"/>
              </a:ext>
            </a:extLst>
          </p:cNvPr>
          <p:cNvSpPr/>
          <p:nvPr/>
        </p:nvSpPr>
        <p:spPr bwMode="auto">
          <a:xfrm>
            <a:off x="4945435" y="1196975"/>
            <a:ext cx="5713608" cy="1368000"/>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There are a growing number of apartments on Airbnb, and it can be </a:t>
            </a:r>
          </a:p>
          <a:p>
            <a:pP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very difficult for a new landlord to understand:</a:t>
            </a:r>
          </a:p>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What does it take to stand out? </a:t>
            </a:r>
          </a:p>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How to price correctly?</a:t>
            </a:r>
          </a:p>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How to know what guests appreciate regarding service?</a:t>
            </a:r>
          </a:p>
        </p:txBody>
      </p:sp>
      <p:sp>
        <p:nvSpPr>
          <p:cNvPr id="15" name="Beşgen 14">
            <a:extLst>
              <a:ext uri="{FF2B5EF4-FFF2-40B4-BE49-F238E27FC236}">
                <a16:creationId xmlns:a16="http://schemas.microsoft.com/office/drawing/2014/main" id="{12EC80B3-8C13-9A4D-8B35-FDAB6E93961D}"/>
              </a:ext>
            </a:extLst>
          </p:cNvPr>
          <p:cNvSpPr/>
          <p:nvPr/>
        </p:nvSpPr>
        <p:spPr bwMode="auto">
          <a:xfrm>
            <a:off x="1330959" y="3193422"/>
            <a:ext cx="2894722" cy="556860"/>
          </a:xfrm>
          <a:prstGeom prst="homePlate">
            <a:avLst/>
          </a:prstGeom>
          <a:solidFill>
            <a:srgbClr val="476A7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WHAT WE OFFER…</a:t>
            </a:r>
            <a:endParaRPr kumimoji="0" lang="tr-TR" sz="1400" b="1" i="0" u="none" strike="noStrike" cap="none" normalizeH="0" baseline="0">
              <a:ln>
                <a:noFill/>
              </a:ln>
              <a:solidFill>
                <a:schemeClr val="bg1"/>
              </a:solidFill>
              <a:effectLst/>
              <a:latin typeface="Amplitude Regular" panose="02000606040000020004" pitchFamily="50" charset="0"/>
            </a:endParaRPr>
          </a:p>
        </p:txBody>
      </p:sp>
      <p:sp>
        <p:nvSpPr>
          <p:cNvPr id="16" name="Yuvarlatılmış Dikdörtgen 15">
            <a:extLst>
              <a:ext uri="{FF2B5EF4-FFF2-40B4-BE49-F238E27FC236}">
                <a16:creationId xmlns:a16="http://schemas.microsoft.com/office/drawing/2014/main" id="{D5C6975A-4B25-BF4A-9C3B-0EB44F649C4B}"/>
              </a:ext>
            </a:extLst>
          </p:cNvPr>
          <p:cNvSpPr/>
          <p:nvPr/>
        </p:nvSpPr>
        <p:spPr bwMode="auto">
          <a:xfrm>
            <a:off x="4945435" y="4387129"/>
            <a:ext cx="5718446" cy="1346921"/>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Interesting to design a platform that can resolve these problems</a:t>
            </a:r>
          </a:p>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Creating a platform that Airbnb could offer as a paid service</a:t>
            </a:r>
          </a:p>
          <a:p>
            <a:pPr marL="285750" indent="-285750" fontAlgn="base">
              <a:spcBef>
                <a:spcPct val="0"/>
              </a:spcBef>
              <a:spcAft>
                <a:spcPct val="0"/>
              </a:spcAft>
              <a:buFont typeface="Arial" panose="020B0604020202020204" pitchFamily="34" charset="0"/>
              <a:buChar char="•"/>
            </a:pPr>
            <a:r>
              <a:rPr lang="en-US" sz="1400">
                <a:latin typeface="Lato" panose="020F0502020204030203" pitchFamily="34" charset="0"/>
                <a:ea typeface="Lato" panose="020F0502020204030203" pitchFamily="34" charset="0"/>
                <a:cs typeface="Lato" panose="020F0502020204030203" pitchFamily="34" charset="0"/>
              </a:rPr>
              <a:t>Opportunity to use multiple AI techniques</a:t>
            </a:r>
          </a:p>
        </p:txBody>
      </p:sp>
      <p:sp>
        <p:nvSpPr>
          <p:cNvPr id="17" name="Beşgen 16">
            <a:extLst>
              <a:ext uri="{FF2B5EF4-FFF2-40B4-BE49-F238E27FC236}">
                <a16:creationId xmlns:a16="http://schemas.microsoft.com/office/drawing/2014/main" id="{9489B169-5A25-0842-9524-CAE92E85E065}"/>
              </a:ext>
            </a:extLst>
          </p:cNvPr>
          <p:cNvSpPr/>
          <p:nvPr/>
        </p:nvSpPr>
        <p:spPr bwMode="auto">
          <a:xfrm>
            <a:off x="1330959" y="4782159"/>
            <a:ext cx="2894722" cy="556860"/>
          </a:xfrm>
          <a:prstGeom prst="homePlate">
            <a:avLst/>
          </a:prstGeom>
          <a:solidFill>
            <a:srgbClr val="476A74"/>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1400" b="1">
                <a:solidFill>
                  <a:schemeClr val="bg1"/>
                </a:solidFill>
                <a:latin typeface="Lato" panose="020F0502020204030203" pitchFamily="34" charset="0"/>
                <a:ea typeface="Lato" panose="020F0502020204030203" pitchFamily="34" charset="0"/>
                <a:cs typeface="Lato" panose="020F0502020204030203" pitchFamily="34" charset="0"/>
              </a:rPr>
              <a:t>MOTIVATION</a:t>
            </a:r>
            <a:endParaRPr kumimoji="0" lang="tr-TR" sz="1400" b="1" i="0" u="none" strike="noStrike" cap="none" normalizeH="0" baseline="0">
              <a:ln>
                <a:noFill/>
              </a:ln>
              <a:solidFill>
                <a:schemeClr val="bg1"/>
              </a:solidFill>
              <a:effectLst/>
              <a:latin typeface="Amplitude Regular" panose="02000606040000020004" pitchFamily="50" charset="0"/>
            </a:endParaRPr>
          </a:p>
        </p:txBody>
      </p:sp>
      <p:sp>
        <p:nvSpPr>
          <p:cNvPr id="18" name="Yuvarlatılmış Dikdörtgen 17">
            <a:extLst>
              <a:ext uri="{FF2B5EF4-FFF2-40B4-BE49-F238E27FC236}">
                <a16:creationId xmlns:a16="http://schemas.microsoft.com/office/drawing/2014/main" id="{E936DF38-095B-AC49-A044-F4B37D0E9137}"/>
              </a:ext>
            </a:extLst>
          </p:cNvPr>
          <p:cNvSpPr/>
          <p:nvPr/>
        </p:nvSpPr>
        <p:spPr bwMode="auto">
          <a:xfrm>
            <a:off x="4945435" y="2802591"/>
            <a:ext cx="5713608" cy="1346921"/>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fontAlgn="base">
              <a:spcBef>
                <a:spcPct val="0"/>
              </a:spcBef>
              <a:spcAft>
                <a:spcPct val="0"/>
              </a:spcAft>
            </a:pPr>
            <a:r>
              <a:rPr lang="en-US" sz="1400">
                <a:latin typeface="Lato" panose="020F0502020204030203" pitchFamily="34" charset="0"/>
                <a:ea typeface="Lato" panose="020F0502020204030203" pitchFamily="34" charset="0"/>
                <a:cs typeface="Lato" panose="020F0502020204030203" pitchFamily="34" charset="0"/>
              </a:rPr>
              <a:t>A platform that landlords can subscribe to for three main features:</a:t>
            </a:r>
          </a:p>
          <a:p>
            <a:pPr marL="342900" indent="-342900" fontAlgn="base">
              <a:spcBef>
                <a:spcPct val="0"/>
              </a:spcBef>
              <a:spcAft>
                <a:spcPct val="0"/>
              </a:spcAft>
              <a:buAutoNum type="arabicParenR"/>
            </a:pPr>
            <a:r>
              <a:rPr lang="en-US" sz="1400">
                <a:latin typeface="Lato" panose="020F0502020204030203" pitchFamily="34" charset="0"/>
                <a:ea typeface="Lato" panose="020F0502020204030203" pitchFamily="34" charset="0"/>
                <a:cs typeface="Lato" panose="020F0502020204030203" pitchFamily="34" charset="0"/>
              </a:rPr>
              <a:t>Getting similar apartment suggestions</a:t>
            </a:r>
          </a:p>
          <a:p>
            <a:pPr marL="342900" indent="-342900" fontAlgn="base">
              <a:spcBef>
                <a:spcPct val="0"/>
              </a:spcBef>
              <a:spcAft>
                <a:spcPct val="0"/>
              </a:spcAft>
              <a:buAutoNum type="arabicParenR"/>
            </a:pPr>
            <a:r>
              <a:rPr lang="en-US" sz="1400">
                <a:latin typeface="Lato" panose="020F0502020204030203" pitchFamily="34" charset="0"/>
                <a:ea typeface="Lato" panose="020F0502020204030203" pitchFamily="34" charset="0"/>
                <a:cs typeface="Lato" panose="020F0502020204030203" pitchFamily="34" charset="0"/>
              </a:rPr>
              <a:t>Getting a pricing range based on similar apartments</a:t>
            </a:r>
          </a:p>
          <a:p>
            <a:pPr marL="342900" indent="-342900" fontAlgn="base">
              <a:spcBef>
                <a:spcPct val="0"/>
              </a:spcBef>
              <a:spcAft>
                <a:spcPct val="0"/>
              </a:spcAft>
              <a:buAutoNum type="arabicParenR"/>
            </a:pPr>
            <a:r>
              <a:rPr lang="en-US" sz="1400">
                <a:latin typeface="Lato" panose="020F0502020204030203" pitchFamily="34" charset="0"/>
                <a:ea typeface="Lato" panose="020F0502020204030203" pitchFamily="34" charset="0"/>
                <a:cs typeface="Lato" panose="020F0502020204030203" pitchFamily="34" charset="0"/>
              </a:rPr>
              <a:t>Getting an idea of what services are valued by customers</a:t>
            </a:r>
          </a:p>
        </p:txBody>
      </p:sp>
    </p:spTree>
    <p:extLst>
      <p:ext uri="{BB962C8B-B14F-4D97-AF65-F5344CB8AC3E}">
        <p14:creationId xmlns:p14="http://schemas.microsoft.com/office/powerpoint/2010/main" val="3845743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ABOUT THE DATA </a:t>
            </a:r>
          </a:p>
        </p:txBody>
      </p:sp>
      <p:grpSp>
        <p:nvGrpSpPr>
          <p:cNvPr id="7" name="Group 6"/>
          <p:cNvGrpSpPr/>
          <p:nvPr/>
        </p:nvGrpSpPr>
        <p:grpSpPr>
          <a:xfrm>
            <a:off x="2233182" y="1460656"/>
            <a:ext cx="2928325" cy="3936687"/>
            <a:chOff x="755576" y="1338821"/>
            <a:chExt cx="1872208" cy="2952515"/>
          </a:xfrm>
          <a:solidFill>
            <a:srgbClr val="97AEA0"/>
          </a:solidFill>
        </p:grpSpPr>
        <p:sp>
          <p:nvSpPr>
            <p:cNvPr id="4" name="Isosceles Triangle 3"/>
            <p:cNvSpPr>
              <a:spLocks noChangeAspect="1"/>
            </p:cNvSpPr>
            <p:nvPr/>
          </p:nvSpPr>
          <p:spPr>
            <a:xfrm>
              <a:off x="755576" y="133882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 name="Isosceles Triangle 4"/>
            <p:cNvSpPr>
              <a:spLocks noChangeAspect="1"/>
            </p:cNvSpPr>
            <p:nvPr/>
          </p:nvSpPr>
          <p:spPr>
            <a:xfrm rot="10800000">
              <a:off x="1091939" y="1338821"/>
              <a:ext cx="606090" cy="477879"/>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6" name="Isosceles Triangle 5"/>
            <p:cNvSpPr>
              <a:spLocks noChangeAspect="1"/>
            </p:cNvSpPr>
            <p:nvPr/>
          </p:nvSpPr>
          <p:spPr>
            <a:xfrm rot="10800000">
              <a:off x="755576" y="281517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grpSp>
        <p:nvGrpSpPr>
          <p:cNvPr id="8" name="Group 7"/>
          <p:cNvGrpSpPr/>
          <p:nvPr/>
        </p:nvGrpSpPr>
        <p:grpSpPr>
          <a:xfrm>
            <a:off x="4631837" y="1460656"/>
            <a:ext cx="2928325" cy="3936687"/>
            <a:chOff x="755576" y="1338821"/>
            <a:chExt cx="1872208" cy="2952515"/>
          </a:xfrm>
          <a:solidFill>
            <a:srgbClr val="688685"/>
          </a:solidFill>
        </p:grpSpPr>
        <p:sp>
          <p:nvSpPr>
            <p:cNvPr id="9" name="Isosceles Triangle 8"/>
            <p:cNvSpPr>
              <a:spLocks noChangeAspect="1"/>
            </p:cNvSpPr>
            <p:nvPr/>
          </p:nvSpPr>
          <p:spPr>
            <a:xfrm>
              <a:off x="755576" y="133882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0" name="Isosceles Triangle 9"/>
            <p:cNvSpPr>
              <a:spLocks noChangeAspect="1"/>
            </p:cNvSpPr>
            <p:nvPr/>
          </p:nvSpPr>
          <p:spPr>
            <a:xfrm rot="10800000">
              <a:off x="1091939" y="1338821"/>
              <a:ext cx="606090" cy="477879"/>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1" name="Isosceles Triangle 10"/>
            <p:cNvSpPr>
              <a:spLocks noChangeAspect="1"/>
            </p:cNvSpPr>
            <p:nvPr/>
          </p:nvSpPr>
          <p:spPr>
            <a:xfrm rot="10800000">
              <a:off x="755576" y="281517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grpSp>
        <p:nvGrpSpPr>
          <p:cNvPr id="12" name="Group 11"/>
          <p:cNvGrpSpPr/>
          <p:nvPr/>
        </p:nvGrpSpPr>
        <p:grpSpPr>
          <a:xfrm>
            <a:off x="7030492" y="1460656"/>
            <a:ext cx="2928325" cy="3936687"/>
            <a:chOff x="755576" y="1338821"/>
            <a:chExt cx="1872208" cy="2952515"/>
          </a:xfrm>
          <a:solidFill>
            <a:srgbClr val="476A74"/>
          </a:solidFill>
        </p:grpSpPr>
        <p:sp>
          <p:nvSpPr>
            <p:cNvPr id="13" name="Isosceles Triangle 12"/>
            <p:cNvSpPr>
              <a:spLocks noChangeAspect="1"/>
            </p:cNvSpPr>
            <p:nvPr/>
          </p:nvSpPr>
          <p:spPr>
            <a:xfrm>
              <a:off x="755576" y="133882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4" name="Isosceles Triangle 13"/>
            <p:cNvSpPr>
              <a:spLocks noChangeAspect="1"/>
            </p:cNvSpPr>
            <p:nvPr/>
          </p:nvSpPr>
          <p:spPr>
            <a:xfrm rot="10800000">
              <a:off x="1091939" y="1338821"/>
              <a:ext cx="606090" cy="477879"/>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15" name="Isosceles Triangle 14"/>
            <p:cNvSpPr>
              <a:spLocks noChangeAspect="1"/>
            </p:cNvSpPr>
            <p:nvPr/>
          </p:nvSpPr>
          <p:spPr>
            <a:xfrm rot="10800000">
              <a:off x="755576" y="2815172"/>
              <a:ext cx="1872208" cy="1476164"/>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sp>
        <p:nvSpPr>
          <p:cNvPr id="22" name="TextBox 21"/>
          <p:cNvSpPr txBox="1"/>
          <p:nvPr/>
        </p:nvSpPr>
        <p:spPr>
          <a:xfrm>
            <a:off x="2964490" y="1526965"/>
            <a:ext cx="572535" cy="338554"/>
          </a:xfrm>
          <a:prstGeom prst="rect">
            <a:avLst/>
          </a:prstGeom>
          <a:noFill/>
        </p:spPr>
        <p:txBody>
          <a:bodyPr wrap="square" rtlCol="0">
            <a:spAutoFit/>
          </a:bodyPr>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01</a:t>
            </a:r>
          </a:p>
        </p:txBody>
      </p:sp>
      <p:sp>
        <p:nvSpPr>
          <p:cNvPr id="23" name="TextBox 22"/>
          <p:cNvSpPr txBox="1"/>
          <p:nvPr/>
        </p:nvSpPr>
        <p:spPr>
          <a:xfrm>
            <a:off x="5360370" y="1526965"/>
            <a:ext cx="572535" cy="338554"/>
          </a:xfrm>
          <a:prstGeom prst="rect">
            <a:avLst/>
          </a:prstGeom>
          <a:noFill/>
        </p:spPr>
        <p:txBody>
          <a:bodyPr wrap="square" rtlCol="0">
            <a:spAutoFit/>
          </a:bodyPr>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02</a:t>
            </a:r>
          </a:p>
        </p:txBody>
      </p:sp>
      <p:sp>
        <p:nvSpPr>
          <p:cNvPr id="25" name="TextBox 24"/>
          <p:cNvSpPr txBox="1"/>
          <p:nvPr/>
        </p:nvSpPr>
        <p:spPr>
          <a:xfrm>
            <a:off x="7759645" y="1526965"/>
            <a:ext cx="572535" cy="338554"/>
          </a:xfrm>
          <a:prstGeom prst="rect">
            <a:avLst/>
          </a:prstGeom>
          <a:noFill/>
        </p:spPr>
        <p:txBody>
          <a:bodyPr wrap="square" rtlCol="0">
            <a:spAutoFit/>
          </a:bodyPr>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03</a:t>
            </a:r>
          </a:p>
        </p:txBody>
      </p:sp>
      <p:sp>
        <p:nvSpPr>
          <p:cNvPr id="27" name="TextBox 26"/>
          <p:cNvSpPr txBox="1"/>
          <p:nvPr/>
        </p:nvSpPr>
        <p:spPr>
          <a:xfrm>
            <a:off x="2233181" y="3199388"/>
            <a:ext cx="2925381" cy="420564"/>
          </a:xfrm>
          <a:prstGeom prst="rect">
            <a:avLst/>
          </a:prstGeom>
          <a:noFill/>
        </p:spPr>
        <p:txBody>
          <a:bodyPr wrap="square" rtlCol="0">
            <a:spAutoFit/>
          </a:bodyPr>
          <a:lstStyle/>
          <a:p>
            <a:pPr algn="ctr"/>
            <a:r>
              <a:rPr lang="en-US" sz="2133">
                <a:solidFill>
                  <a:srgbClr val="FFFFFF"/>
                </a:solidFill>
                <a:latin typeface="Lato" panose="020F0502020204030203" pitchFamily="34" charset="0"/>
                <a:ea typeface="Lato" panose="020F0502020204030203" pitchFamily="34" charset="0"/>
                <a:cs typeface="Lato" panose="020F0502020204030203" pitchFamily="34" charset="0"/>
              </a:rPr>
              <a:t>CITY</a:t>
            </a:r>
          </a:p>
        </p:txBody>
      </p:sp>
      <p:sp>
        <p:nvSpPr>
          <p:cNvPr id="29" name="TextBox 28"/>
          <p:cNvSpPr txBox="1"/>
          <p:nvPr/>
        </p:nvSpPr>
        <p:spPr>
          <a:xfrm>
            <a:off x="7045617" y="3199388"/>
            <a:ext cx="2925381" cy="420564"/>
          </a:xfrm>
          <a:prstGeom prst="rect">
            <a:avLst/>
          </a:prstGeom>
          <a:noFill/>
        </p:spPr>
        <p:txBody>
          <a:bodyPr wrap="square" rtlCol="0">
            <a:spAutoFit/>
          </a:bodyPr>
          <a:lstStyle/>
          <a:p>
            <a:pPr algn="ctr"/>
            <a:r>
              <a:rPr lang="en-US" sz="2133">
                <a:solidFill>
                  <a:srgbClr val="FFFFFF"/>
                </a:solidFill>
                <a:latin typeface="Lato" panose="020F0502020204030203" pitchFamily="34" charset="0"/>
                <a:ea typeface="Lato" panose="020F0502020204030203" pitchFamily="34" charset="0"/>
                <a:cs typeface="Lato" panose="020F0502020204030203" pitchFamily="34" charset="0"/>
              </a:rPr>
              <a:t>INFORMATION</a:t>
            </a:r>
          </a:p>
        </p:txBody>
      </p:sp>
      <p:sp>
        <p:nvSpPr>
          <p:cNvPr id="30" name="TextBox 29"/>
          <p:cNvSpPr txBox="1"/>
          <p:nvPr/>
        </p:nvSpPr>
        <p:spPr>
          <a:xfrm>
            <a:off x="4626135" y="3199388"/>
            <a:ext cx="2925381" cy="420564"/>
          </a:xfrm>
          <a:prstGeom prst="rect">
            <a:avLst/>
          </a:prstGeom>
          <a:noFill/>
        </p:spPr>
        <p:txBody>
          <a:bodyPr wrap="square" rtlCol="0">
            <a:spAutoFit/>
          </a:bodyPr>
          <a:lstStyle/>
          <a:p>
            <a:pPr algn="ctr"/>
            <a:r>
              <a:rPr lang="en-US" sz="2133">
                <a:solidFill>
                  <a:srgbClr val="FFFFFF"/>
                </a:solidFill>
                <a:latin typeface="Lato" panose="020F0502020204030203" pitchFamily="34" charset="0"/>
                <a:ea typeface="Lato" panose="020F0502020204030203" pitchFamily="34" charset="0"/>
                <a:cs typeface="Lato" panose="020F0502020204030203" pitchFamily="34" charset="0"/>
              </a:rPr>
              <a:t>DATASET</a:t>
            </a:r>
          </a:p>
        </p:txBody>
      </p:sp>
      <p:sp>
        <p:nvSpPr>
          <p:cNvPr id="31" name="TextBox 30"/>
          <p:cNvSpPr txBox="1"/>
          <p:nvPr/>
        </p:nvSpPr>
        <p:spPr>
          <a:xfrm>
            <a:off x="2242216" y="3641188"/>
            <a:ext cx="2925381" cy="738664"/>
          </a:xfrm>
          <a:prstGeom prst="rect">
            <a:avLst/>
          </a:prstGeom>
          <a:noFill/>
        </p:spPr>
        <p:txBody>
          <a:bodyPr wrap="square" rtlCol="0">
            <a:spAutoFit/>
          </a:bodyPr>
          <a:lstStyle/>
          <a:p>
            <a:pPr algn="ctr"/>
            <a:r>
              <a:rPr lang="en-US" sz="1400">
                <a:solidFill>
                  <a:srgbClr val="FFFFFF"/>
                </a:solidFill>
                <a:latin typeface="Lato" panose="020F0502020204030203" pitchFamily="34" charset="0"/>
                <a:ea typeface="Lato" panose="020F0502020204030203" pitchFamily="34" charset="0"/>
                <a:cs typeface="Lato" panose="020F0502020204030203" pitchFamily="34" charset="0"/>
              </a:rPr>
              <a:t>London, </a:t>
            </a:r>
          </a:p>
          <a:p>
            <a:pPr algn="ctr"/>
            <a:r>
              <a:rPr lang="en-US" sz="1400">
                <a:solidFill>
                  <a:srgbClr val="FFFFFF"/>
                </a:solidFill>
                <a:latin typeface="Lato" panose="020F0502020204030203" pitchFamily="34" charset="0"/>
                <a:ea typeface="Lato" panose="020F0502020204030203" pitchFamily="34" charset="0"/>
                <a:cs typeface="Lato" panose="020F0502020204030203" pitchFamily="34" charset="0"/>
              </a:rPr>
              <a:t>England, </a:t>
            </a:r>
          </a:p>
          <a:p>
            <a:pPr algn="ctr"/>
            <a:r>
              <a:rPr lang="en-US" sz="1400">
                <a:solidFill>
                  <a:srgbClr val="FFFFFF"/>
                </a:solidFill>
                <a:latin typeface="Lato" panose="020F0502020204030203" pitchFamily="34" charset="0"/>
                <a:ea typeface="Lato" panose="020F0502020204030203" pitchFamily="34" charset="0"/>
                <a:cs typeface="Lato" panose="020F0502020204030203" pitchFamily="34" charset="0"/>
              </a:rPr>
              <a:t>United Kingdom</a:t>
            </a:r>
          </a:p>
        </p:txBody>
      </p:sp>
      <p:sp>
        <p:nvSpPr>
          <p:cNvPr id="36" name="TextBox 35"/>
          <p:cNvSpPr txBox="1"/>
          <p:nvPr/>
        </p:nvSpPr>
        <p:spPr>
          <a:xfrm>
            <a:off x="7609312" y="3641188"/>
            <a:ext cx="1799053" cy="954107"/>
          </a:xfrm>
          <a:prstGeom prst="rect">
            <a:avLst/>
          </a:prstGeom>
          <a:noFill/>
        </p:spPr>
        <p:txBody>
          <a:bodyPr wrap="square" rtlCol="0">
            <a:spAutoFit/>
          </a:bodyPr>
          <a:lstStyle/>
          <a:p>
            <a:pPr algn="ctr"/>
            <a:r>
              <a:rPr lang="en-US" sz="1400">
                <a:solidFill>
                  <a:srgbClr val="FFFFFF"/>
                </a:solidFill>
                <a:latin typeface="Lato" panose="020F0502020204030203" pitchFamily="34" charset="0"/>
                <a:ea typeface="Lato" panose="020F0502020204030203" pitchFamily="34" charset="0"/>
                <a:cs typeface="Lato" panose="020F0502020204030203" pitchFamily="34" charset="0"/>
              </a:rPr>
              <a:t>Detailed &amp; summary information about listings, reviews &amp; neighborhood</a:t>
            </a:r>
          </a:p>
        </p:txBody>
      </p:sp>
      <p:sp>
        <p:nvSpPr>
          <p:cNvPr id="37" name="TextBox 36"/>
          <p:cNvSpPr txBox="1"/>
          <p:nvPr/>
        </p:nvSpPr>
        <p:spPr>
          <a:xfrm>
            <a:off x="5372272" y="3641189"/>
            <a:ext cx="1496324" cy="954107"/>
          </a:xfrm>
          <a:prstGeom prst="rect">
            <a:avLst/>
          </a:prstGeom>
          <a:noFill/>
        </p:spPr>
        <p:txBody>
          <a:bodyPr wrap="square" rtlCol="0">
            <a:spAutoFit/>
          </a:bodyPr>
          <a:lstStyle/>
          <a:p>
            <a:pPr algn="ctr"/>
            <a:r>
              <a:rPr lang="en-US" sz="1400">
                <a:solidFill>
                  <a:srgbClr val="FFFFFF"/>
                </a:solidFill>
                <a:latin typeface="Lato" panose="020F0502020204030203" pitchFamily="34" charset="0"/>
                <a:ea typeface="Lato" panose="020F0502020204030203" pitchFamily="34" charset="0"/>
                <a:cs typeface="Lato" panose="020F0502020204030203" pitchFamily="34" charset="0"/>
              </a:rPr>
              <a:t>All datasets of London Airbnb listings have been used</a:t>
            </a:r>
          </a:p>
        </p:txBody>
      </p:sp>
      <p:grpSp>
        <p:nvGrpSpPr>
          <p:cNvPr id="62" name="Group 61"/>
          <p:cNvGrpSpPr>
            <a:grpSpLocks noChangeAspect="1"/>
          </p:cNvGrpSpPr>
          <p:nvPr/>
        </p:nvGrpSpPr>
        <p:grpSpPr>
          <a:xfrm>
            <a:off x="3377627" y="2200769"/>
            <a:ext cx="639435" cy="679099"/>
            <a:chOff x="476250" y="5167313"/>
            <a:chExt cx="1484313" cy="1576387"/>
          </a:xfrm>
        </p:grpSpPr>
        <p:sp>
          <p:nvSpPr>
            <p:cNvPr id="49" name="Freeform 13"/>
            <p:cNvSpPr>
              <a:spLocks noEditPoints="1"/>
            </p:cNvSpPr>
            <p:nvPr/>
          </p:nvSpPr>
          <p:spPr bwMode="auto">
            <a:xfrm>
              <a:off x="476250" y="5167313"/>
              <a:ext cx="1484313" cy="1576387"/>
            </a:xfrm>
            <a:custGeom>
              <a:avLst/>
              <a:gdLst>
                <a:gd name="T0" fmla="*/ 177 w 185"/>
                <a:gd name="T1" fmla="*/ 153 h 196"/>
                <a:gd name="T2" fmla="*/ 123 w 185"/>
                <a:gd name="T3" fmla="*/ 42 h 196"/>
                <a:gd name="T4" fmla="*/ 123 w 185"/>
                <a:gd name="T5" fmla="*/ 23 h 196"/>
                <a:gd name="T6" fmla="*/ 130 w 185"/>
                <a:gd name="T7" fmla="*/ 23 h 196"/>
                <a:gd name="T8" fmla="*/ 133 w 185"/>
                <a:gd name="T9" fmla="*/ 21 h 196"/>
                <a:gd name="T10" fmla="*/ 133 w 185"/>
                <a:gd name="T11" fmla="*/ 2 h 196"/>
                <a:gd name="T12" fmla="*/ 130 w 185"/>
                <a:gd name="T13" fmla="*/ 0 h 196"/>
                <a:gd name="T14" fmla="*/ 53 w 185"/>
                <a:gd name="T15" fmla="*/ 0 h 196"/>
                <a:gd name="T16" fmla="*/ 51 w 185"/>
                <a:gd name="T17" fmla="*/ 2 h 196"/>
                <a:gd name="T18" fmla="*/ 51 w 185"/>
                <a:gd name="T19" fmla="*/ 21 h 196"/>
                <a:gd name="T20" fmla="*/ 53 w 185"/>
                <a:gd name="T21" fmla="*/ 23 h 196"/>
                <a:gd name="T22" fmla="*/ 62 w 185"/>
                <a:gd name="T23" fmla="*/ 23 h 196"/>
                <a:gd name="T24" fmla="*/ 62 w 185"/>
                <a:gd name="T25" fmla="*/ 42 h 196"/>
                <a:gd name="T26" fmla="*/ 8 w 185"/>
                <a:gd name="T27" fmla="*/ 153 h 196"/>
                <a:gd name="T28" fmla="*/ 5 w 185"/>
                <a:gd name="T29" fmla="*/ 188 h 196"/>
                <a:gd name="T30" fmla="*/ 24 w 185"/>
                <a:gd name="T31" fmla="*/ 196 h 196"/>
                <a:gd name="T32" fmla="*/ 162 w 185"/>
                <a:gd name="T33" fmla="*/ 196 h 196"/>
                <a:gd name="T34" fmla="*/ 180 w 185"/>
                <a:gd name="T35" fmla="*/ 188 h 196"/>
                <a:gd name="T36" fmla="*/ 177 w 185"/>
                <a:gd name="T37" fmla="*/ 153 h 196"/>
                <a:gd name="T38" fmla="*/ 55 w 185"/>
                <a:gd name="T39" fmla="*/ 4 h 196"/>
                <a:gd name="T40" fmla="*/ 128 w 185"/>
                <a:gd name="T41" fmla="*/ 4 h 196"/>
                <a:gd name="T42" fmla="*/ 128 w 185"/>
                <a:gd name="T43" fmla="*/ 18 h 196"/>
                <a:gd name="T44" fmla="*/ 121 w 185"/>
                <a:gd name="T45" fmla="*/ 18 h 196"/>
                <a:gd name="T46" fmla="*/ 65 w 185"/>
                <a:gd name="T47" fmla="*/ 18 h 196"/>
                <a:gd name="T48" fmla="*/ 55 w 185"/>
                <a:gd name="T49" fmla="*/ 18 h 196"/>
                <a:gd name="T50" fmla="*/ 55 w 185"/>
                <a:gd name="T51" fmla="*/ 4 h 196"/>
                <a:gd name="T52" fmla="*/ 176 w 185"/>
                <a:gd name="T53" fmla="*/ 185 h 196"/>
                <a:gd name="T54" fmla="*/ 162 w 185"/>
                <a:gd name="T55" fmla="*/ 191 h 196"/>
                <a:gd name="T56" fmla="*/ 24 w 185"/>
                <a:gd name="T57" fmla="*/ 191 h 196"/>
                <a:gd name="T58" fmla="*/ 9 w 185"/>
                <a:gd name="T59" fmla="*/ 185 h 196"/>
                <a:gd name="T60" fmla="*/ 13 w 185"/>
                <a:gd name="T61" fmla="*/ 155 h 196"/>
                <a:gd name="T62" fmla="*/ 67 w 185"/>
                <a:gd name="T63" fmla="*/ 44 h 196"/>
                <a:gd name="T64" fmla="*/ 67 w 185"/>
                <a:gd name="T65" fmla="*/ 43 h 196"/>
                <a:gd name="T66" fmla="*/ 67 w 185"/>
                <a:gd name="T67" fmla="*/ 23 h 196"/>
                <a:gd name="T68" fmla="*/ 118 w 185"/>
                <a:gd name="T69" fmla="*/ 23 h 196"/>
                <a:gd name="T70" fmla="*/ 118 w 185"/>
                <a:gd name="T71" fmla="*/ 43 h 196"/>
                <a:gd name="T72" fmla="*/ 119 w 185"/>
                <a:gd name="T73" fmla="*/ 44 h 196"/>
                <a:gd name="T74" fmla="*/ 173 w 185"/>
                <a:gd name="T75" fmla="*/ 155 h 196"/>
                <a:gd name="T76" fmla="*/ 176 w 185"/>
                <a:gd name="T77" fmla="*/ 185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5" h="196">
                  <a:moveTo>
                    <a:pt x="177" y="153"/>
                  </a:moveTo>
                  <a:cubicBezTo>
                    <a:pt x="123" y="42"/>
                    <a:pt x="123" y="42"/>
                    <a:pt x="123" y="42"/>
                  </a:cubicBezTo>
                  <a:cubicBezTo>
                    <a:pt x="123" y="23"/>
                    <a:pt x="123" y="23"/>
                    <a:pt x="123" y="23"/>
                  </a:cubicBezTo>
                  <a:cubicBezTo>
                    <a:pt x="130" y="23"/>
                    <a:pt x="130" y="23"/>
                    <a:pt x="130" y="23"/>
                  </a:cubicBezTo>
                  <a:cubicBezTo>
                    <a:pt x="132" y="23"/>
                    <a:pt x="133" y="22"/>
                    <a:pt x="133" y="21"/>
                  </a:cubicBezTo>
                  <a:cubicBezTo>
                    <a:pt x="133" y="2"/>
                    <a:pt x="133" y="2"/>
                    <a:pt x="133" y="2"/>
                  </a:cubicBezTo>
                  <a:cubicBezTo>
                    <a:pt x="133" y="1"/>
                    <a:pt x="132" y="0"/>
                    <a:pt x="130" y="0"/>
                  </a:cubicBezTo>
                  <a:cubicBezTo>
                    <a:pt x="53" y="0"/>
                    <a:pt x="53" y="0"/>
                    <a:pt x="53" y="0"/>
                  </a:cubicBezTo>
                  <a:cubicBezTo>
                    <a:pt x="52" y="0"/>
                    <a:pt x="51" y="1"/>
                    <a:pt x="51" y="2"/>
                  </a:cubicBezTo>
                  <a:cubicBezTo>
                    <a:pt x="51" y="21"/>
                    <a:pt x="51" y="21"/>
                    <a:pt x="51" y="21"/>
                  </a:cubicBezTo>
                  <a:cubicBezTo>
                    <a:pt x="51" y="22"/>
                    <a:pt x="52" y="23"/>
                    <a:pt x="53" y="23"/>
                  </a:cubicBezTo>
                  <a:cubicBezTo>
                    <a:pt x="62" y="23"/>
                    <a:pt x="62" y="23"/>
                    <a:pt x="62" y="23"/>
                  </a:cubicBezTo>
                  <a:cubicBezTo>
                    <a:pt x="62" y="42"/>
                    <a:pt x="62" y="42"/>
                    <a:pt x="62" y="42"/>
                  </a:cubicBezTo>
                  <a:cubicBezTo>
                    <a:pt x="8" y="153"/>
                    <a:pt x="8" y="153"/>
                    <a:pt x="8" y="153"/>
                  </a:cubicBezTo>
                  <a:cubicBezTo>
                    <a:pt x="1" y="169"/>
                    <a:pt x="0" y="181"/>
                    <a:pt x="5" y="188"/>
                  </a:cubicBezTo>
                  <a:cubicBezTo>
                    <a:pt x="9" y="193"/>
                    <a:pt x="15" y="196"/>
                    <a:pt x="24" y="196"/>
                  </a:cubicBezTo>
                  <a:cubicBezTo>
                    <a:pt x="162" y="196"/>
                    <a:pt x="162" y="196"/>
                    <a:pt x="162" y="196"/>
                  </a:cubicBezTo>
                  <a:cubicBezTo>
                    <a:pt x="171" y="196"/>
                    <a:pt x="177" y="193"/>
                    <a:pt x="180" y="188"/>
                  </a:cubicBezTo>
                  <a:cubicBezTo>
                    <a:pt x="185" y="181"/>
                    <a:pt x="184" y="169"/>
                    <a:pt x="177" y="153"/>
                  </a:cubicBezTo>
                  <a:close/>
                  <a:moveTo>
                    <a:pt x="55" y="4"/>
                  </a:moveTo>
                  <a:cubicBezTo>
                    <a:pt x="128" y="4"/>
                    <a:pt x="128" y="4"/>
                    <a:pt x="128" y="4"/>
                  </a:cubicBezTo>
                  <a:cubicBezTo>
                    <a:pt x="128" y="18"/>
                    <a:pt x="128" y="18"/>
                    <a:pt x="128" y="18"/>
                  </a:cubicBezTo>
                  <a:cubicBezTo>
                    <a:pt x="121" y="18"/>
                    <a:pt x="121" y="18"/>
                    <a:pt x="121" y="18"/>
                  </a:cubicBezTo>
                  <a:cubicBezTo>
                    <a:pt x="65" y="18"/>
                    <a:pt x="65" y="18"/>
                    <a:pt x="65" y="18"/>
                  </a:cubicBezTo>
                  <a:cubicBezTo>
                    <a:pt x="55" y="18"/>
                    <a:pt x="55" y="18"/>
                    <a:pt x="55" y="18"/>
                  </a:cubicBezTo>
                  <a:lnTo>
                    <a:pt x="55" y="4"/>
                  </a:lnTo>
                  <a:close/>
                  <a:moveTo>
                    <a:pt x="176" y="185"/>
                  </a:moveTo>
                  <a:cubicBezTo>
                    <a:pt x="174" y="189"/>
                    <a:pt x="169" y="191"/>
                    <a:pt x="162" y="191"/>
                  </a:cubicBezTo>
                  <a:cubicBezTo>
                    <a:pt x="24" y="191"/>
                    <a:pt x="24" y="191"/>
                    <a:pt x="24" y="191"/>
                  </a:cubicBezTo>
                  <a:cubicBezTo>
                    <a:pt x="16" y="191"/>
                    <a:pt x="12" y="189"/>
                    <a:pt x="9" y="185"/>
                  </a:cubicBezTo>
                  <a:cubicBezTo>
                    <a:pt x="5" y="180"/>
                    <a:pt x="7" y="169"/>
                    <a:pt x="13" y="155"/>
                  </a:cubicBezTo>
                  <a:cubicBezTo>
                    <a:pt x="67" y="44"/>
                    <a:pt x="67" y="44"/>
                    <a:pt x="67" y="44"/>
                  </a:cubicBezTo>
                  <a:cubicBezTo>
                    <a:pt x="67" y="44"/>
                    <a:pt x="67" y="43"/>
                    <a:pt x="67" y="43"/>
                  </a:cubicBezTo>
                  <a:cubicBezTo>
                    <a:pt x="67" y="23"/>
                    <a:pt x="67" y="23"/>
                    <a:pt x="67" y="23"/>
                  </a:cubicBezTo>
                  <a:cubicBezTo>
                    <a:pt x="118" y="23"/>
                    <a:pt x="118" y="23"/>
                    <a:pt x="118" y="23"/>
                  </a:cubicBezTo>
                  <a:cubicBezTo>
                    <a:pt x="118" y="43"/>
                    <a:pt x="118" y="43"/>
                    <a:pt x="118" y="43"/>
                  </a:cubicBezTo>
                  <a:cubicBezTo>
                    <a:pt x="118" y="43"/>
                    <a:pt x="118" y="44"/>
                    <a:pt x="119" y="44"/>
                  </a:cubicBezTo>
                  <a:cubicBezTo>
                    <a:pt x="173" y="155"/>
                    <a:pt x="173" y="155"/>
                    <a:pt x="173" y="155"/>
                  </a:cubicBezTo>
                  <a:cubicBezTo>
                    <a:pt x="179" y="169"/>
                    <a:pt x="180" y="180"/>
                    <a:pt x="176" y="1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0" name="Freeform 14"/>
            <p:cNvSpPr>
              <a:spLocks noEditPoints="1"/>
            </p:cNvSpPr>
            <p:nvPr/>
          </p:nvSpPr>
          <p:spPr bwMode="auto">
            <a:xfrm>
              <a:off x="812800" y="5770563"/>
              <a:ext cx="811213" cy="812800"/>
            </a:xfrm>
            <a:custGeom>
              <a:avLst/>
              <a:gdLst>
                <a:gd name="T0" fmla="*/ 99 w 101"/>
                <a:gd name="T1" fmla="*/ 35 h 101"/>
                <a:gd name="T2" fmla="*/ 99 w 101"/>
                <a:gd name="T3" fmla="*/ 35 h 101"/>
                <a:gd name="T4" fmla="*/ 99 w 101"/>
                <a:gd name="T5" fmla="*/ 35 h 101"/>
                <a:gd name="T6" fmla="*/ 99 w 101"/>
                <a:gd name="T7" fmla="*/ 35 h 101"/>
                <a:gd name="T8" fmla="*/ 98 w 101"/>
                <a:gd name="T9" fmla="*/ 35 h 101"/>
                <a:gd name="T10" fmla="*/ 98 w 101"/>
                <a:gd name="T11" fmla="*/ 35 h 101"/>
                <a:gd name="T12" fmla="*/ 98 w 101"/>
                <a:gd name="T13" fmla="*/ 34 h 101"/>
                <a:gd name="T14" fmla="*/ 98 w 101"/>
                <a:gd name="T15" fmla="*/ 34 h 101"/>
                <a:gd name="T16" fmla="*/ 98 w 101"/>
                <a:gd name="T17" fmla="*/ 34 h 101"/>
                <a:gd name="T18" fmla="*/ 98 w 101"/>
                <a:gd name="T19" fmla="*/ 34 h 101"/>
                <a:gd name="T20" fmla="*/ 97 w 101"/>
                <a:gd name="T21" fmla="*/ 34 h 101"/>
                <a:gd name="T22" fmla="*/ 97 w 101"/>
                <a:gd name="T23" fmla="*/ 34 h 101"/>
                <a:gd name="T24" fmla="*/ 96 w 101"/>
                <a:gd name="T25" fmla="*/ 34 h 101"/>
                <a:gd name="T26" fmla="*/ 74 w 101"/>
                <a:gd name="T27" fmla="*/ 40 h 101"/>
                <a:gd name="T28" fmla="*/ 51 w 101"/>
                <a:gd name="T29" fmla="*/ 0 h 101"/>
                <a:gd name="T30" fmla="*/ 26 w 101"/>
                <a:gd name="T31" fmla="*/ 39 h 101"/>
                <a:gd name="T32" fmla="*/ 6 w 101"/>
                <a:gd name="T33" fmla="*/ 34 h 101"/>
                <a:gd name="T34" fmla="*/ 6 w 101"/>
                <a:gd name="T35" fmla="*/ 33 h 101"/>
                <a:gd name="T36" fmla="*/ 3 w 101"/>
                <a:gd name="T37" fmla="*/ 35 h 101"/>
                <a:gd name="T38" fmla="*/ 3 w 101"/>
                <a:gd name="T39" fmla="*/ 35 h 101"/>
                <a:gd name="T40" fmla="*/ 3 w 101"/>
                <a:gd name="T41" fmla="*/ 35 h 101"/>
                <a:gd name="T42" fmla="*/ 0 w 101"/>
                <a:gd name="T43" fmla="*/ 50 h 101"/>
                <a:gd name="T44" fmla="*/ 51 w 101"/>
                <a:gd name="T45" fmla="*/ 101 h 101"/>
                <a:gd name="T46" fmla="*/ 101 w 101"/>
                <a:gd name="T47" fmla="*/ 50 h 101"/>
                <a:gd name="T48" fmla="*/ 99 w 101"/>
                <a:gd name="T49" fmla="*/ 35 h 101"/>
                <a:gd name="T50" fmla="*/ 99 w 101"/>
                <a:gd name="T51" fmla="*/ 35 h 101"/>
                <a:gd name="T52" fmla="*/ 51 w 101"/>
                <a:gd name="T53" fmla="*/ 5 h 101"/>
                <a:gd name="T54" fmla="*/ 70 w 101"/>
                <a:gd name="T55" fmla="*/ 42 h 101"/>
                <a:gd name="T56" fmla="*/ 52 w 101"/>
                <a:gd name="T57" fmla="*/ 60 h 101"/>
                <a:gd name="T58" fmla="*/ 31 w 101"/>
                <a:gd name="T59" fmla="*/ 41 h 101"/>
                <a:gd name="T60" fmla="*/ 51 w 101"/>
                <a:gd name="T61" fmla="*/ 5 h 101"/>
                <a:gd name="T62" fmla="*/ 5 w 101"/>
                <a:gd name="T63" fmla="*/ 50 h 101"/>
                <a:gd name="T64" fmla="*/ 7 w 101"/>
                <a:gd name="T65" fmla="*/ 38 h 101"/>
                <a:gd name="T66" fmla="*/ 49 w 101"/>
                <a:gd name="T67" fmla="*/ 64 h 101"/>
                <a:gd name="T68" fmla="*/ 41 w 101"/>
                <a:gd name="T69" fmla="*/ 93 h 101"/>
                <a:gd name="T70" fmla="*/ 41 w 101"/>
                <a:gd name="T71" fmla="*/ 95 h 101"/>
                <a:gd name="T72" fmla="*/ 5 w 101"/>
                <a:gd name="T73" fmla="*/ 50 h 101"/>
                <a:gd name="T74" fmla="*/ 51 w 101"/>
                <a:gd name="T75" fmla="*/ 96 h 101"/>
                <a:gd name="T76" fmla="*/ 46 w 101"/>
                <a:gd name="T77" fmla="*/ 96 h 101"/>
                <a:gd name="T78" fmla="*/ 46 w 101"/>
                <a:gd name="T79" fmla="*/ 93 h 101"/>
                <a:gd name="T80" fmla="*/ 95 w 101"/>
                <a:gd name="T81" fmla="*/ 39 h 101"/>
                <a:gd name="T82" fmla="*/ 96 w 101"/>
                <a:gd name="T83" fmla="*/ 50 h 101"/>
                <a:gd name="T84" fmla="*/ 51 w 101"/>
                <a:gd name="T85"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 h="101">
                  <a:moveTo>
                    <a:pt x="99" y="35"/>
                  </a:moveTo>
                  <a:cubicBezTo>
                    <a:pt x="99" y="35"/>
                    <a:pt x="99" y="35"/>
                    <a:pt x="99" y="35"/>
                  </a:cubicBezTo>
                  <a:cubicBezTo>
                    <a:pt x="99" y="35"/>
                    <a:pt x="99" y="35"/>
                    <a:pt x="99" y="35"/>
                  </a:cubicBezTo>
                  <a:cubicBezTo>
                    <a:pt x="99" y="35"/>
                    <a:pt x="99" y="35"/>
                    <a:pt x="99" y="35"/>
                  </a:cubicBezTo>
                  <a:cubicBezTo>
                    <a:pt x="98" y="35"/>
                    <a:pt x="98" y="35"/>
                    <a:pt x="98" y="35"/>
                  </a:cubicBezTo>
                  <a:cubicBezTo>
                    <a:pt x="98" y="35"/>
                    <a:pt x="98" y="35"/>
                    <a:pt x="98" y="35"/>
                  </a:cubicBezTo>
                  <a:cubicBezTo>
                    <a:pt x="98" y="34"/>
                    <a:pt x="98" y="34"/>
                    <a:pt x="98" y="34"/>
                  </a:cubicBezTo>
                  <a:cubicBezTo>
                    <a:pt x="98" y="34"/>
                    <a:pt x="98" y="34"/>
                    <a:pt x="98" y="34"/>
                  </a:cubicBezTo>
                  <a:cubicBezTo>
                    <a:pt x="98" y="34"/>
                    <a:pt x="98" y="34"/>
                    <a:pt x="98" y="34"/>
                  </a:cubicBezTo>
                  <a:cubicBezTo>
                    <a:pt x="98" y="34"/>
                    <a:pt x="98" y="34"/>
                    <a:pt x="98" y="34"/>
                  </a:cubicBezTo>
                  <a:cubicBezTo>
                    <a:pt x="97" y="34"/>
                    <a:pt x="97" y="34"/>
                    <a:pt x="97" y="34"/>
                  </a:cubicBezTo>
                  <a:cubicBezTo>
                    <a:pt x="97" y="34"/>
                    <a:pt x="97" y="34"/>
                    <a:pt x="97" y="34"/>
                  </a:cubicBezTo>
                  <a:cubicBezTo>
                    <a:pt x="97" y="34"/>
                    <a:pt x="96" y="34"/>
                    <a:pt x="96" y="34"/>
                  </a:cubicBezTo>
                  <a:cubicBezTo>
                    <a:pt x="88" y="34"/>
                    <a:pt x="81" y="36"/>
                    <a:pt x="74" y="40"/>
                  </a:cubicBezTo>
                  <a:cubicBezTo>
                    <a:pt x="69" y="17"/>
                    <a:pt x="56" y="0"/>
                    <a:pt x="51" y="0"/>
                  </a:cubicBezTo>
                  <a:cubicBezTo>
                    <a:pt x="46" y="0"/>
                    <a:pt x="30" y="15"/>
                    <a:pt x="26" y="39"/>
                  </a:cubicBezTo>
                  <a:cubicBezTo>
                    <a:pt x="20" y="36"/>
                    <a:pt x="13" y="34"/>
                    <a:pt x="6" y="34"/>
                  </a:cubicBezTo>
                  <a:cubicBezTo>
                    <a:pt x="6" y="33"/>
                    <a:pt x="6" y="33"/>
                    <a:pt x="6" y="33"/>
                  </a:cubicBezTo>
                  <a:cubicBezTo>
                    <a:pt x="5" y="33"/>
                    <a:pt x="3" y="34"/>
                    <a:pt x="3" y="35"/>
                  </a:cubicBezTo>
                  <a:cubicBezTo>
                    <a:pt x="3" y="35"/>
                    <a:pt x="3" y="35"/>
                    <a:pt x="3" y="35"/>
                  </a:cubicBezTo>
                  <a:cubicBezTo>
                    <a:pt x="3" y="35"/>
                    <a:pt x="3" y="35"/>
                    <a:pt x="3" y="35"/>
                  </a:cubicBezTo>
                  <a:cubicBezTo>
                    <a:pt x="1" y="40"/>
                    <a:pt x="0" y="45"/>
                    <a:pt x="0" y="50"/>
                  </a:cubicBezTo>
                  <a:cubicBezTo>
                    <a:pt x="0" y="78"/>
                    <a:pt x="23" y="101"/>
                    <a:pt x="51" y="101"/>
                  </a:cubicBezTo>
                  <a:cubicBezTo>
                    <a:pt x="78" y="101"/>
                    <a:pt x="101" y="78"/>
                    <a:pt x="101" y="50"/>
                  </a:cubicBezTo>
                  <a:cubicBezTo>
                    <a:pt x="101" y="45"/>
                    <a:pt x="100" y="40"/>
                    <a:pt x="99" y="35"/>
                  </a:cubicBezTo>
                  <a:cubicBezTo>
                    <a:pt x="99" y="35"/>
                    <a:pt x="99" y="35"/>
                    <a:pt x="99" y="35"/>
                  </a:cubicBezTo>
                  <a:close/>
                  <a:moveTo>
                    <a:pt x="51" y="5"/>
                  </a:moveTo>
                  <a:cubicBezTo>
                    <a:pt x="53" y="6"/>
                    <a:pt x="66" y="20"/>
                    <a:pt x="70" y="42"/>
                  </a:cubicBezTo>
                  <a:cubicBezTo>
                    <a:pt x="63" y="47"/>
                    <a:pt x="57" y="53"/>
                    <a:pt x="52" y="60"/>
                  </a:cubicBezTo>
                  <a:cubicBezTo>
                    <a:pt x="46" y="52"/>
                    <a:pt x="39" y="45"/>
                    <a:pt x="31" y="41"/>
                  </a:cubicBezTo>
                  <a:cubicBezTo>
                    <a:pt x="34" y="19"/>
                    <a:pt x="48" y="5"/>
                    <a:pt x="51" y="5"/>
                  </a:cubicBezTo>
                  <a:close/>
                  <a:moveTo>
                    <a:pt x="5" y="50"/>
                  </a:moveTo>
                  <a:cubicBezTo>
                    <a:pt x="5" y="46"/>
                    <a:pt x="6" y="42"/>
                    <a:pt x="7" y="38"/>
                  </a:cubicBezTo>
                  <a:cubicBezTo>
                    <a:pt x="24" y="40"/>
                    <a:pt x="40" y="49"/>
                    <a:pt x="49" y="64"/>
                  </a:cubicBezTo>
                  <a:cubicBezTo>
                    <a:pt x="44" y="73"/>
                    <a:pt x="41" y="83"/>
                    <a:pt x="41" y="93"/>
                  </a:cubicBezTo>
                  <a:cubicBezTo>
                    <a:pt x="41" y="94"/>
                    <a:pt x="41" y="94"/>
                    <a:pt x="41" y="95"/>
                  </a:cubicBezTo>
                  <a:cubicBezTo>
                    <a:pt x="21" y="91"/>
                    <a:pt x="5" y="72"/>
                    <a:pt x="5" y="50"/>
                  </a:cubicBezTo>
                  <a:close/>
                  <a:moveTo>
                    <a:pt x="51" y="96"/>
                  </a:moveTo>
                  <a:cubicBezTo>
                    <a:pt x="49" y="96"/>
                    <a:pt x="48" y="96"/>
                    <a:pt x="46" y="96"/>
                  </a:cubicBezTo>
                  <a:cubicBezTo>
                    <a:pt x="46" y="95"/>
                    <a:pt x="46" y="94"/>
                    <a:pt x="46" y="93"/>
                  </a:cubicBezTo>
                  <a:cubicBezTo>
                    <a:pt x="46" y="65"/>
                    <a:pt x="67" y="42"/>
                    <a:pt x="95" y="39"/>
                  </a:cubicBezTo>
                  <a:cubicBezTo>
                    <a:pt x="96" y="42"/>
                    <a:pt x="96" y="46"/>
                    <a:pt x="96" y="50"/>
                  </a:cubicBezTo>
                  <a:cubicBezTo>
                    <a:pt x="96" y="75"/>
                    <a:pt x="76" y="96"/>
                    <a:pt x="51" y="9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grpSp>
        <p:nvGrpSpPr>
          <p:cNvPr id="60" name="Group 59"/>
          <p:cNvGrpSpPr>
            <a:grpSpLocks noChangeAspect="1"/>
          </p:cNvGrpSpPr>
          <p:nvPr/>
        </p:nvGrpSpPr>
        <p:grpSpPr>
          <a:xfrm>
            <a:off x="8120648" y="2132980"/>
            <a:ext cx="778264" cy="741333"/>
            <a:chOff x="6705600" y="5022850"/>
            <a:chExt cx="1806575" cy="1720850"/>
          </a:xfrm>
        </p:grpSpPr>
        <p:sp>
          <p:nvSpPr>
            <p:cNvPr id="51" name="Freeform 15"/>
            <p:cNvSpPr>
              <a:spLocks noEditPoints="1"/>
            </p:cNvSpPr>
            <p:nvPr/>
          </p:nvSpPr>
          <p:spPr bwMode="auto">
            <a:xfrm>
              <a:off x="6705600" y="5248275"/>
              <a:ext cx="1806575" cy="1495425"/>
            </a:xfrm>
            <a:custGeom>
              <a:avLst/>
              <a:gdLst>
                <a:gd name="T0" fmla="*/ 225 w 225"/>
                <a:gd name="T1" fmla="*/ 102 h 186"/>
                <a:gd name="T2" fmla="*/ 225 w 225"/>
                <a:gd name="T3" fmla="*/ 101 h 186"/>
                <a:gd name="T4" fmla="*/ 172 w 225"/>
                <a:gd name="T5" fmla="*/ 33 h 186"/>
                <a:gd name="T6" fmla="*/ 124 w 225"/>
                <a:gd name="T7" fmla="*/ 16 h 186"/>
                <a:gd name="T8" fmla="*/ 93 w 225"/>
                <a:gd name="T9" fmla="*/ 16 h 186"/>
                <a:gd name="T10" fmla="*/ 2 w 225"/>
                <a:gd name="T11" fmla="*/ 33 h 186"/>
                <a:gd name="T12" fmla="*/ 0 w 225"/>
                <a:gd name="T13" fmla="*/ 159 h 186"/>
                <a:gd name="T14" fmla="*/ 29 w 225"/>
                <a:gd name="T15" fmla="*/ 162 h 186"/>
                <a:gd name="T16" fmla="*/ 83 w 225"/>
                <a:gd name="T17" fmla="*/ 162 h 186"/>
                <a:gd name="T18" fmla="*/ 170 w 225"/>
                <a:gd name="T19" fmla="*/ 186 h 186"/>
                <a:gd name="T20" fmla="*/ 223 w 225"/>
                <a:gd name="T21" fmla="*/ 162 h 186"/>
                <a:gd name="T22" fmla="*/ 225 w 225"/>
                <a:gd name="T23" fmla="*/ 102 h 186"/>
                <a:gd name="T24" fmla="*/ 218 w 225"/>
                <a:gd name="T25" fmla="*/ 100 h 186"/>
                <a:gd name="T26" fmla="*/ 153 w 225"/>
                <a:gd name="T27" fmla="*/ 54 h 186"/>
                <a:gd name="T28" fmla="*/ 218 w 225"/>
                <a:gd name="T29" fmla="*/ 100 h 186"/>
                <a:gd name="T30" fmla="*/ 109 w 225"/>
                <a:gd name="T31" fmla="*/ 5 h 186"/>
                <a:gd name="T32" fmla="*/ 120 w 225"/>
                <a:gd name="T33" fmla="*/ 33 h 186"/>
                <a:gd name="T34" fmla="*/ 98 w 225"/>
                <a:gd name="T35" fmla="*/ 16 h 186"/>
                <a:gd name="T36" fmla="*/ 33 w 225"/>
                <a:gd name="T37" fmla="*/ 159 h 186"/>
                <a:gd name="T38" fmla="*/ 78 w 225"/>
                <a:gd name="T39" fmla="*/ 159 h 186"/>
                <a:gd name="T40" fmla="*/ 170 w 225"/>
                <a:gd name="T41" fmla="*/ 182 h 186"/>
                <a:gd name="T42" fmla="*/ 148 w 225"/>
                <a:gd name="T43" fmla="*/ 159 h 186"/>
                <a:gd name="T44" fmla="*/ 170 w 225"/>
                <a:gd name="T45" fmla="*/ 137 h 186"/>
                <a:gd name="T46" fmla="*/ 170 w 225"/>
                <a:gd name="T47" fmla="*/ 182 h 186"/>
                <a:gd name="T48" fmla="*/ 170 w 225"/>
                <a:gd name="T49" fmla="*/ 132 h 186"/>
                <a:gd name="T50" fmla="*/ 83 w 225"/>
                <a:gd name="T51" fmla="*/ 157 h 186"/>
                <a:gd name="T52" fmla="*/ 29 w 225"/>
                <a:gd name="T53" fmla="*/ 157 h 186"/>
                <a:gd name="T54" fmla="*/ 5 w 225"/>
                <a:gd name="T55" fmla="*/ 38 h 186"/>
                <a:gd name="T56" fmla="*/ 179 w 225"/>
                <a:gd name="T57" fmla="*/ 50 h 186"/>
                <a:gd name="T58" fmla="*/ 149 w 225"/>
                <a:gd name="T59" fmla="*/ 52 h 186"/>
                <a:gd name="T60" fmla="*/ 151 w 225"/>
                <a:gd name="T61" fmla="*/ 105 h 186"/>
                <a:gd name="T62" fmla="*/ 221 w 225"/>
                <a:gd name="T63" fmla="*/ 15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5" h="186">
                  <a:moveTo>
                    <a:pt x="225" y="102"/>
                  </a:moveTo>
                  <a:cubicBezTo>
                    <a:pt x="225" y="102"/>
                    <a:pt x="225" y="102"/>
                    <a:pt x="225" y="102"/>
                  </a:cubicBezTo>
                  <a:cubicBezTo>
                    <a:pt x="225" y="101"/>
                    <a:pt x="225" y="101"/>
                    <a:pt x="225" y="101"/>
                  </a:cubicBezTo>
                  <a:cubicBezTo>
                    <a:pt x="225" y="101"/>
                    <a:pt x="225" y="101"/>
                    <a:pt x="225" y="101"/>
                  </a:cubicBezTo>
                  <a:cubicBezTo>
                    <a:pt x="174" y="34"/>
                    <a:pt x="174" y="34"/>
                    <a:pt x="174" y="34"/>
                  </a:cubicBezTo>
                  <a:cubicBezTo>
                    <a:pt x="173" y="34"/>
                    <a:pt x="173" y="33"/>
                    <a:pt x="172" y="33"/>
                  </a:cubicBezTo>
                  <a:cubicBezTo>
                    <a:pt x="124" y="33"/>
                    <a:pt x="124" y="33"/>
                    <a:pt x="124" y="33"/>
                  </a:cubicBezTo>
                  <a:cubicBezTo>
                    <a:pt x="124" y="16"/>
                    <a:pt x="124" y="16"/>
                    <a:pt x="124" y="16"/>
                  </a:cubicBezTo>
                  <a:cubicBezTo>
                    <a:pt x="124" y="7"/>
                    <a:pt x="118" y="0"/>
                    <a:pt x="109" y="0"/>
                  </a:cubicBezTo>
                  <a:cubicBezTo>
                    <a:pt x="100" y="0"/>
                    <a:pt x="93" y="7"/>
                    <a:pt x="93" y="16"/>
                  </a:cubicBezTo>
                  <a:cubicBezTo>
                    <a:pt x="93" y="33"/>
                    <a:pt x="93" y="33"/>
                    <a:pt x="93" y="33"/>
                  </a:cubicBezTo>
                  <a:cubicBezTo>
                    <a:pt x="2" y="33"/>
                    <a:pt x="2" y="33"/>
                    <a:pt x="2" y="33"/>
                  </a:cubicBezTo>
                  <a:cubicBezTo>
                    <a:pt x="1" y="33"/>
                    <a:pt x="0" y="35"/>
                    <a:pt x="0" y="36"/>
                  </a:cubicBezTo>
                  <a:cubicBezTo>
                    <a:pt x="0" y="159"/>
                    <a:pt x="0" y="159"/>
                    <a:pt x="0" y="159"/>
                  </a:cubicBezTo>
                  <a:cubicBezTo>
                    <a:pt x="0" y="160"/>
                    <a:pt x="1" y="162"/>
                    <a:pt x="2" y="162"/>
                  </a:cubicBezTo>
                  <a:cubicBezTo>
                    <a:pt x="29" y="162"/>
                    <a:pt x="29" y="162"/>
                    <a:pt x="29" y="162"/>
                  </a:cubicBezTo>
                  <a:cubicBezTo>
                    <a:pt x="30" y="175"/>
                    <a:pt x="41" y="186"/>
                    <a:pt x="56" y="186"/>
                  </a:cubicBezTo>
                  <a:cubicBezTo>
                    <a:pt x="70" y="186"/>
                    <a:pt x="82" y="175"/>
                    <a:pt x="83" y="162"/>
                  </a:cubicBezTo>
                  <a:cubicBezTo>
                    <a:pt x="143" y="162"/>
                    <a:pt x="143" y="162"/>
                    <a:pt x="143" y="162"/>
                  </a:cubicBezTo>
                  <a:cubicBezTo>
                    <a:pt x="144" y="175"/>
                    <a:pt x="156" y="186"/>
                    <a:pt x="170" y="186"/>
                  </a:cubicBezTo>
                  <a:cubicBezTo>
                    <a:pt x="185" y="186"/>
                    <a:pt x="196" y="175"/>
                    <a:pt x="197" y="162"/>
                  </a:cubicBezTo>
                  <a:cubicBezTo>
                    <a:pt x="223" y="162"/>
                    <a:pt x="223" y="162"/>
                    <a:pt x="223" y="162"/>
                  </a:cubicBezTo>
                  <a:cubicBezTo>
                    <a:pt x="224" y="162"/>
                    <a:pt x="225" y="160"/>
                    <a:pt x="225" y="159"/>
                  </a:cubicBezTo>
                  <a:cubicBezTo>
                    <a:pt x="225" y="102"/>
                    <a:pt x="225" y="102"/>
                    <a:pt x="225" y="102"/>
                  </a:cubicBezTo>
                  <a:cubicBezTo>
                    <a:pt x="225" y="102"/>
                    <a:pt x="225" y="102"/>
                    <a:pt x="225" y="102"/>
                  </a:cubicBezTo>
                  <a:close/>
                  <a:moveTo>
                    <a:pt x="218" y="100"/>
                  </a:moveTo>
                  <a:cubicBezTo>
                    <a:pt x="153" y="100"/>
                    <a:pt x="153" y="100"/>
                    <a:pt x="153" y="100"/>
                  </a:cubicBezTo>
                  <a:cubicBezTo>
                    <a:pt x="153" y="54"/>
                    <a:pt x="153" y="54"/>
                    <a:pt x="153" y="54"/>
                  </a:cubicBezTo>
                  <a:cubicBezTo>
                    <a:pt x="183" y="54"/>
                    <a:pt x="183" y="54"/>
                    <a:pt x="183" y="54"/>
                  </a:cubicBezTo>
                  <a:lnTo>
                    <a:pt x="218" y="100"/>
                  </a:lnTo>
                  <a:close/>
                  <a:moveTo>
                    <a:pt x="98" y="16"/>
                  </a:moveTo>
                  <a:cubicBezTo>
                    <a:pt x="98" y="10"/>
                    <a:pt x="103" y="5"/>
                    <a:pt x="109" y="5"/>
                  </a:cubicBezTo>
                  <a:cubicBezTo>
                    <a:pt x="115" y="5"/>
                    <a:pt x="120" y="10"/>
                    <a:pt x="120" y="16"/>
                  </a:cubicBezTo>
                  <a:cubicBezTo>
                    <a:pt x="120" y="33"/>
                    <a:pt x="120" y="33"/>
                    <a:pt x="120" y="33"/>
                  </a:cubicBezTo>
                  <a:cubicBezTo>
                    <a:pt x="98" y="33"/>
                    <a:pt x="98" y="33"/>
                    <a:pt x="98" y="33"/>
                  </a:cubicBezTo>
                  <a:lnTo>
                    <a:pt x="98" y="16"/>
                  </a:lnTo>
                  <a:close/>
                  <a:moveTo>
                    <a:pt x="56" y="182"/>
                  </a:moveTo>
                  <a:cubicBezTo>
                    <a:pt x="43" y="182"/>
                    <a:pt x="33" y="172"/>
                    <a:pt x="33" y="159"/>
                  </a:cubicBezTo>
                  <a:cubicBezTo>
                    <a:pt x="33" y="147"/>
                    <a:pt x="43" y="137"/>
                    <a:pt x="56" y="137"/>
                  </a:cubicBezTo>
                  <a:cubicBezTo>
                    <a:pt x="68" y="137"/>
                    <a:pt x="78" y="147"/>
                    <a:pt x="78" y="159"/>
                  </a:cubicBezTo>
                  <a:cubicBezTo>
                    <a:pt x="78" y="172"/>
                    <a:pt x="68" y="182"/>
                    <a:pt x="56" y="182"/>
                  </a:cubicBezTo>
                  <a:close/>
                  <a:moveTo>
                    <a:pt x="170" y="182"/>
                  </a:moveTo>
                  <a:cubicBezTo>
                    <a:pt x="158" y="182"/>
                    <a:pt x="148" y="172"/>
                    <a:pt x="148" y="160"/>
                  </a:cubicBezTo>
                  <a:cubicBezTo>
                    <a:pt x="148" y="160"/>
                    <a:pt x="148" y="160"/>
                    <a:pt x="148" y="159"/>
                  </a:cubicBezTo>
                  <a:cubicBezTo>
                    <a:pt x="148" y="159"/>
                    <a:pt x="148" y="158"/>
                    <a:pt x="148" y="158"/>
                  </a:cubicBezTo>
                  <a:cubicBezTo>
                    <a:pt x="148" y="146"/>
                    <a:pt x="158" y="137"/>
                    <a:pt x="170" y="137"/>
                  </a:cubicBezTo>
                  <a:cubicBezTo>
                    <a:pt x="183" y="137"/>
                    <a:pt x="193" y="147"/>
                    <a:pt x="193" y="159"/>
                  </a:cubicBezTo>
                  <a:cubicBezTo>
                    <a:pt x="193" y="172"/>
                    <a:pt x="183" y="182"/>
                    <a:pt x="170" y="182"/>
                  </a:cubicBezTo>
                  <a:close/>
                  <a:moveTo>
                    <a:pt x="197" y="157"/>
                  </a:moveTo>
                  <a:cubicBezTo>
                    <a:pt x="196" y="143"/>
                    <a:pt x="185" y="132"/>
                    <a:pt x="170" y="132"/>
                  </a:cubicBezTo>
                  <a:cubicBezTo>
                    <a:pt x="156" y="132"/>
                    <a:pt x="144" y="143"/>
                    <a:pt x="143" y="157"/>
                  </a:cubicBezTo>
                  <a:cubicBezTo>
                    <a:pt x="83" y="157"/>
                    <a:pt x="83" y="157"/>
                    <a:pt x="83" y="157"/>
                  </a:cubicBezTo>
                  <a:cubicBezTo>
                    <a:pt x="82" y="143"/>
                    <a:pt x="70" y="132"/>
                    <a:pt x="56" y="132"/>
                  </a:cubicBezTo>
                  <a:cubicBezTo>
                    <a:pt x="41" y="132"/>
                    <a:pt x="30" y="143"/>
                    <a:pt x="29" y="157"/>
                  </a:cubicBezTo>
                  <a:cubicBezTo>
                    <a:pt x="5" y="157"/>
                    <a:pt x="5" y="157"/>
                    <a:pt x="5" y="157"/>
                  </a:cubicBezTo>
                  <a:cubicBezTo>
                    <a:pt x="5" y="38"/>
                    <a:pt x="5" y="38"/>
                    <a:pt x="5" y="38"/>
                  </a:cubicBezTo>
                  <a:cubicBezTo>
                    <a:pt x="171" y="38"/>
                    <a:pt x="171" y="38"/>
                    <a:pt x="171" y="38"/>
                  </a:cubicBezTo>
                  <a:cubicBezTo>
                    <a:pt x="179" y="50"/>
                    <a:pt x="179" y="50"/>
                    <a:pt x="179" y="50"/>
                  </a:cubicBezTo>
                  <a:cubicBezTo>
                    <a:pt x="151" y="50"/>
                    <a:pt x="151" y="50"/>
                    <a:pt x="151" y="50"/>
                  </a:cubicBezTo>
                  <a:cubicBezTo>
                    <a:pt x="150" y="50"/>
                    <a:pt x="149" y="51"/>
                    <a:pt x="149" y="52"/>
                  </a:cubicBezTo>
                  <a:cubicBezTo>
                    <a:pt x="149" y="102"/>
                    <a:pt x="149" y="102"/>
                    <a:pt x="149" y="102"/>
                  </a:cubicBezTo>
                  <a:cubicBezTo>
                    <a:pt x="149" y="104"/>
                    <a:pt x="150" y="105"/>
                    <a:pt x="151" y="105"/>
                  </a:cubicBezTo>
                  <a:cubicBezTo>
                    <a:pt x="221" y="105"/>
                    <a:pt x="221" y="105"/>
                    <a:pt x="221" y="105"/>
                  </a:cubicBezTo>
                  <a:cubicBezTo>
                    <a:pt x="221" y="157"/>
                    <a:pt x="221" y="157"/>
                    <a:pt x="221" y="157"/>
                  </a:cubicBezTo>
                  <a:lnTo>
                    <a:pt x="197" y="15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2" name="Freeform 16"/>
            <p:cNvSpPr>
              <a:spLocks/>
            </p:cNvSpPr>
            <p:nvPr/>
          </p:nvSpPr>
          <p:spPr bwMode="auto">
            <a:xfrm>
              <a:off x="7196138" y="5384800"/>
              <a:ext cx="152400" cy="39687"/>
            </a:xfrm>
            <a:custGeom>
              <a:avLst/>
              <a:gdLst>
                <a:gd name="T0" fmla="*/ 3 w 19"/>
                <a:gd name="T1" fmla="*/ 5 h 5"/>
                <a:gd name="T2" fmla="*/ 17 w 19"/>
                <a:gd name="T3" fmla="*/ 5 h 5"/>
                <a:gd name="T4" fmla="*/ 19 w 19"/>
                <a:gd name="T5" fmla="*/ 2 h 5"/>
                <a:gd name="T6" fmla="*/ 17 w 19"/>
                <a:gd name="T7" fmla="*/ 0 h 5"/>
                <a:gd name="T8" fmla="*/ 3 w 19"/>
                <a:gd name="T9" fmla="*/ 0 h 5"/>
                <a:gd name="T10" fmla="*/ 0 w 19"/>
                <a:gd name="T11" fmla="*/ 2 h 5"/>
                <a:gd name="T12" fmla="*/ 3 w 19"/>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3" y="5"/>
                  </a:moveTo>
                  <a:cubicBezTo>
                    <a:pt x="17" y="5"/>
                    <a:pt x="17" y="5"/>
                    <a:pt x="17" y="5"/>
                  </a:cubicBezTo>
                  <a:cubicBezTo>
                    <a:pt x="18" y="5"/>
                    <a:pt x="19" y="3"/>
                    <a:pt x="19" y="2"/>
                  </a:cubicBezTo>
                  <a:cubicBezTo>
                    <a:pt x="19" y="1"/>
                    <a:pt x="18" y="0"/>
                    <a:pt x="17" y="0"/>
                  </a:cubicBezTo>
                  <a:cubicBezTo>
                    <a:pt x="3" y="0"/>
                    <a:pt x="3" y="0"/>
                    <a:pt x="3" y="0"/>
                  </a:cubicBezTo>
                  <a:cubicBezTo>
                    <a:pt x="1" y="0"/>
                    <a:pt x="0" y="1"/>
                    <a:pt x="0" y="2"/>
                  </a:cubicBezTo>
                  <a:cubicBezTo>
                    <a:pt x="0" y="3"/>
                    <a:pt x="1" y="5"/>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3" name="Freeform 17"/>
            <p:cNvSpPr>
              <a:spLocks/>
            </p:cNvSpPr>
            <p:nvPr/>
          </p:nvSpPr>
          <p:spPr bwMode="auto">
            <a:xfrm>
              <a:off x="7813675" y="5384800"/>
              <a:ext cx="152400" cy="39687"/>
            </a:xfrm>
            <a:custGeom>
              <a:avLst/>
              <a:gdLst>
                <a:gd name="T0" fmla="*/ 0 w 19"/>
                <a:gd name="T1" fmla="*/ 2 h 5"/>
                <a:gd name="T2" fmla="*/ 2 w 19"/>
                <a:gd name="T3" fmla="*/ 5 h 5"/>
                <a:gd name="T4" fmla="*/ 16 w 19"/>
                <a:gd name="T5" fmla="*/ 5 h 5"/>
                <a:gd name="T6" fmla="*/ 19 w 19"/>
                <a:gd name="T7" fmla="*/ 2 h 5"/>
                <a:gd name="T8" fmla="*/ 16 w 19"/>
                <a:gd name="T9" fmla="*/ 0 h 5"/>
                <a:gd name="T10" fmla="*/ 2 w 19"/>
                <a:gd name="T11" fmla="*/ 0 h 5"/>
                <a:gd name="T12" fmla="*/ 0 w 19"/>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19" h="5">
                  <a:moveTo>
                    <a:pt x="0" y="2"/>
                  </a:moveTo>
                  <a:cubicBezTo>
                    <a:pt x="0" y="3"/>
                    <a:pt x="1" y="5"/>
                    <a:pt x="2" y="5"/>
                  </a:cubicBezTo>
                  <a:cubicBezTo>
                    <a:pt x="16" y="5"/>
                    <a:pt x="16" y="5"/>
                    <a:pt x="16" y="5"/>
                  </a:cubicBezTo>
                  <a:cubicBezTo>
                    <a:pt x="17" y="5"/>
                    <a:pt x="19" y="3"/>
                    <a:pt x="19" y="2"/>
                  </a:cubicBezTo>
                  <a:cubicBezTo>
                    <a:pt x="19" y="1"/>
                    <a:pt x="17" y="0"/>
                    <a:pt x="16"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4" name="Freeform 18"/>
            <p:cNvSpPr>
              <a:spLocks/>
            </p:cNvSpPr>
            <p:nvPr/>
          </p:nvSpPr>
          <p:spPr bwMode="auto">
            <a:xfrm>
              <a:off x="7299325" y="5127625"/>
              <a:ext cx="128588" cy="120650"/>
            </a:xfrm>
            <a:custGeom>
              <a:avLst/>
              <a:gdLst>
                <a:gd name="T0" fmla="*/ 12 w 16"/>
                <a:gd name="T1" fmla="*/ 14 h 15"/>
                <a:gd name="T2" fmla="*/ 13 w 16"/>
                <a:gd name="T3" fmla="*/ 15 h 15"/>
                <a:gd name="T4" fmla="*/ 15 w 16"/>
                <a:gd name="T5" fmla="*/ 14 h 15"/>
                <a:gd name="T6" fmla="*/ 15 w 16"/>
                <a:gd name="T7" fmla="*/ 11 h 15"/>
                <a:gd name="T8" fmla="*/ 5 w 16"/>
                <a:gd name="T9" fmla="*/ 1 h 15"/>
                <a:gd name="T10" fmla="*/ 1 w 16"/>
                <a:gd name="T11" fmla="*/ 1 h 15"/>
                <a:gd name="T12" fmla="*/ 1 w 16"/>
                <a:gd name="T13" fmla="*/ 4 h 15"/>
                <a:gd name="T14" fmla="*/ 12 w 16"/>
                <a:gd name="T15" fmla="*/ 14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12" y="14"/>
                  </a:moveTo>
                  <a:cubicBezTo>
                    <a:pt x="12" y="14"/>
                    <a:pt x="13" y="15"/>
                    <a:pt x="13" y="15"/>
                  </a:cubicBezTo>
                  <a:cubicBezTo>
                    <a:pt x="14" y="15"/>
                    <a:pt x="14" y="14"/>
                    <a:pt x="15" y="14"/>
                  </a:cubicBezTo>
                  <a:cubicBezTo>
                    <a:pt x="16" y="13"/>
                    <a:pt x="16" y="12"/>
                    <a:pt x="15" y="11"/>
                  </a:cubicBezTo>
                  <a:cubicBezTo>
                    <a:pt x="5" y="1"/>
                    <a:pt x="5" y="1"/>
                    <a:pt x="5" y="1"/>
                  </a:cubicBezTo>
                  <a:cubicBezTo>
                    <a:pt x="4" y="0"/>
                    <a:pt x="2" y="0"/>
                    <a:pt x="1" y="1"/>
                  </a:cubicBezTo>
                  <a:cubicBezTo>
                    <a:pt x="0" y="1"/>
                    <a:pt x="0" y="3"/>
                    <a:pt x="1" y="4"/>
                  </a:cubicBezTo>
                  <a:lnTo>
                    <a:pt x="12"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5" name="Freeform 19"/>
            <p:cNvSpPr>
              <a:spLocks/>
            </p:cNvSpPr>
            <p:nvPr/>
          </p:nvSpPr>
          <p:spPr bwMode="auto">
            <a:xfrm>
              <a:off x="7732713" y="5127625"/>
              <a:ext cx="128588" cy="120650"/>
            </a:xfrm>
            <a:custGeom>
              <a:avLst/>
              <a:gdLst>
                <a:gd name="T0" fmla="*/ 3 w 16"/>
                <a:gd name="T1" fmla="*/ 15 h 15"/>
                <a:gd name="T2" fmla="*/ 4 w 16"/>
                <a:gd name="T3" fmla="*/ 14 h 15"/>
                <a:gd name="T4" fmla="*/ 15 w 16"/>
                <a:gd name="T5" fmla="*/ 4 h 15"/>
                <a:gd name="T6" fmla="*/ 15 w 16"/>
                <a:gd name="T7" fmla="*/ 1 h 15"/>
                <a:gd name="T8" fmla="*/ 11 w 16"/>
                <a:gd name="T9" fmla="*/ 1 h 15"/>
                <a:gd name="T10" fmla="*/ 1 w 16"/>
                <a:gd name="T11" fmla="*/ 11 h 15"/>
                <a:gd name="T12" fmla="*/ 1 w 16"/>
                <a:gd name="T13" fmla="*/ 14 h 15"/>
                <a:gd name="T14" fmla="*/ 3 w 16"/>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
                  <a:moveTo>
                    <a:pt x="3" y="15"/>
                  </a:moveTo>
                  <a:cubicBezTo>
                    <a:pt x="3" y="15"/>
                    <a:pt x="4" y="14"/>
                    <a:pt x="4" y="14"/>
                  </a:cubicBezTo>
                  <a:cubicBezTo>
                    <a:pt x="15" y="4"/>
                    <a:pt x="15" y="4"/>
                    <a:pt x="15" y="4"/>
                  </a:cubicBezTo>
                  <a:cubicBezTo>
                    <a:pt x="16" y="3"/>
                    <a:pt x="16" y="1"/>
                    <a:pt x="15" y="1"/>
                  </a:cubicBezTo>
                  <a:cubicBezTo>
                    <a:pt x="14" y="0"/>
                    <a:pt x="12" y="0"/>
                    <a:pt x="11" y="1"/>
                  </a:cubicBezTo>
                  <a:cubicBezTo>
                    <a:pt x="1" y="11"/>
                    <a:pt x="1" y="11"/>
                    <a:pt x="1" y="11"/>
                  </a:cubicBezTo>
                  <a:cubicBezTo>
                    <a:pt x="0" y="12"/>
                    <a:pt x="0" y="13"/>
                    <a:pt x="1" y="14"/>
                  </a:cubicBezTo>
                  <a:cubicBezTo>
                    <a:pt x="2" y="14"/>
                    <a:pt x="2" y="15"/>
                    <a:pt x="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6" name="Freeform 20"/>
            <p:cNvSpPr>
              <a:spLocks/>
            </p:cNvSpPr>
            <p:nvPr/>
          </p:nvSpPr>
          <p:spPr bwMode="auto">
            <a:xfrm>
              <a:off x="7564438" y="5022850"/>
              <a:ext cx="31750" cy="152400"/>
            </a:xfrm>
            <a:custGeom>
              <a:avLst/>
              <a:gdLst>
                <a:gd name="T0" fmla="*/ 2 w 4"/>
                <a:gd name="T1" fmla="*/ 19 h 19"/>
                <a:gd name="T2" fmla="*/ 4 w 4"/>
                <a:gd name="T3" fmla="*/ 16 h 19"/>
                <a:gd name="T4" fmla="*/ 4 w 4"/>
                <a:gd name="T5" fmla="*/ 2 h 19"/>
                <a:gd name="T6" fmla="*/ 2 w 4"/>
                <a:gd name="T7" fmla="*/ 0 h 19"/>
                <a:gd name="T8" fmla="*/ 0 w 4"/>
                <a:gd name="T9" fmla="*/ 2 h 19"/>
                <a:gd name="T10" fmla="*/ 0 w 4"/>
                <a:gd name="T11" fmla="*/ 16 h 19"/>
                <a:gd name="T12" fmla="*/ 2 w 4"/>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4" h="19">
                  <a:moveTo>
                    <a:pt x="2" y="19"/>
                  </a:moveTo>
                  <a:cubicBezTo>
                    <a:pt x="3" y="19"/>
                    <a:pt x="4" y="18"/>
                    <a:pt x="4" y="16"/>
                  </a:cubicBezTo>
                  <a:cubicBezTo>
                    <a:pt x="4" y="2"/>
                    <a:pt x="4" y="2"/>
                    <a:pt x="4" y="2"/>
                  </a:cubicBezTo>
                  <a:cubicBezTo>
                    <a:pt x="4" y="1"/>
                    <a:pt x="3" y="0"/>
                    <a:pt x="2" y="0"/>
                  </a:cubicBezTo>
                  <a:cubicBezTo>
                    <a:pt x="1" y="0"/>
                    <a:pt x="0" y="1"/>
                    <a:pt x="0" y="2"/>
                  </a:cubicBezTo>
                  <a:cubicBezTo>
                    <a:pt x="0" y="16"/>
                    <a:pt x="0" y="16"/>
                    <a:pt x="0" y="16"/>
                  </a:cubicBezTo>
                  <a:cubicBezTo>
                    <a:pt x="0" y="18"/>
                    <a:pt x="1" y="19"/>
                    <a:pt x="2"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7" name="Freeform 21"/>
            <p:cNvSpPr>
              <a:spLocks/>
            </p:cNvSpPr>
            <p:nvPr/>
          </p:nvSpPr>
          <p:spPr bwMode="auto">
            <a:xfrm>
              <a:off x="6865938" y="5689600"/>
              <a:ext cx="393700" cy="403225"/>
            </a:xfrm>
            <a:custGeom>
              <a:avLst/>
              <a:gdLst>
                <a:gd name="T0" fmla="*/ 47 w 49"/>
                <a:gd name="T1" fmla="*/ 23 h 50"/>
                <a:gd name="T2" fmla="*/ 27 w 49"/>
                <a:gd name="T3" fmla="*/ 23 h 50"/>
                <a:gd name="T4" fmla="*/ 27 w 49"/>
                <a:gd name="T5" fmla="*/ 2 h 50"/>
                <a:gd name="T6" fmla="*/ 24 w 49"/>
                <a:gd name="T7" fmla="*/ 0 h 50"/>
                <a:gd name="T8" fmla="*/ 22 w 49"/>
                <a:gd name="T9" fmla="*/ 2 h 50"/>
                <a:gd name="T10" fmla="*/ 22 w 49"/>
                <a:gd name="T11" fmla="*/ 23 h 50"/>
                <a:gd name="T12" fmla="*/ 2 w 49"/>
                <a:gd name="T13" fmla="*/ 23 h 50"/>
                <a:gd name="T14" fmla="*/ 0 w 49"/>
                <a:gd name="T15" fmla="*/ 25 h 50"/>
                <a:gd name="T16" fmla="*/ 2 w 49"/>
                <a:gd name="T17" fmla="*/ 27 h 50"/>
                <a:gd name="T18" fmla="*/ 22 w 49"/>
                <a:gd name="T19" fmla="*/ 27 h 50"/>
                <a:gd name="T20" fmla="*/ 22 w 49"/>
                <a:gd name="T21" fmla="*/ 47 h 50"/>
                <a:gd name="T22" fmla="*/ 24 w 49"/>
                <a:gd name="T23" fmla="*/ 50 h 50"/>
                <a:gd name="T24" fmla="*/ 27 w 49"/>
                <a:gd name="T25" fmla="*/ 47 h 50"/>
                <a:gd name="T26" fmla="*/ 27 w 49"/>
                <a:gd name="T27" fmla="*/ 27 h 50"/>
                <a:gd name="T28" fmla="*/ 47 w 49"/>
                <a:gd name="T29" fmla="*/ 27 h 50"/>
                <a:gd name="T30" fmla="*/ 49 w 49"/>
                <a:gd name="T31" fmla="*/ 25 h 50"/>
                <a:gd name="T32" fmla="*/ 47 w 49"/>
                <a:gd name="T33"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47" y="23"/>
                  </a:moveTo>
                  <a:cubicBezTo>
                    <a:pt x="27" y="23"/>
                    <a:pt x="27" y="23"/>
                    <a:pt x="27" y="23"/>
                  </a:cubicBezTo>
                  <a:cubicBezTo>
                    <a:pt x="27" y="2"/>
                    <a:pt x="27" y="2"/>
                    <a:pt x="27" y="2"/>
                  </a:cubicBezTo>
                  <a:cubicBezTo>
                    <a:pt x="27" y="1"/>
                    <a:pt x="26" y="0"/>
                    <a:pt x="24" y="0"/>
                  </a:cubicBezTo>
                  <a:cubicBezTo>
                    <a:pt x="23" y="0"/>
                    <a:pt x="22" y="1"/>
                    <a:pt x="22" y="2"/>
                  </a:cubicBezTo>
                  <a:cubicBezTo>
                    <a:pt x="22" y="23"/>
                    <a:pt x="22" y="23"/>
                    <a:pt x="22" y="23"/>
                  </a:cubicBezTo>
                  <a:cubicBezTo>
                    <a:pt x="2" y="23"/>
                    <a:pt x="2" y="23"/>
                    <a:pt x="2" y="23"/>
                  </a:cubicBezTo>
                  <a:cubicBezTo>
                    <a:pt x="1" y="23"/>
                    <a:pt x="0" y="24"/>
                    <a:pt x="0" y="25"/>
                  </a:cubicBezTo>
                  <a:cubicBezTo>
                    <a:pt x="0" y="26"/>
                    <a:pt x="1" y="27"/>
                    <a:pt x="2" y="27"/>
                  </a:cubicBezTo>
                  <a:cubicBezTo>
                    <a:pt x="22" y="27"/>
                    <a:pt x="22" y="27"/>
                    <a:pt x="22" y="27"/>
                  </a:cubicBezTo>
                  <a:cubicBezTo>
                    <a:pt x="22" y="47"/>
                    <a:pt x="22" y="47"/>
                    <a:pt x="22" y="47"/>
                  </a:cubicBezTo>
                  <a:cubicBezTo>
                    <a:pt x="22" y="49"/>
                    <a:pt x="23" y="50"/>
                    <a:pt x="24" y="50"/>
                  </a:cubicBezTo>
                  <a:cubicBezTo>
                    <a:pt x="26" y="50"/>
                    <a:pt x="27" y="49"/>
                    <a:pt x="27" y="47"/>
                  </a:cubicBezTo>
                  <a:cubicBezTo>
                    <a:pt x="27" y="27"/>
                    <a:pt x="27" y="27"/>
                    <a:pt x="27" y="27"/>
                  </a:cubicBezTo>
                  <a:cubicBezTo>
                    <a:pt x="47" y="27"/>
                    <a:pt x="47" y="27"/>
                    <a:pt x="47" y="27"/>
                  </a:cubicBezTo>
                  <a:cubicBezTo>
                    <a:pt x="48" y="27"/>
                    <a:pt x="49" y="26"/>
                    <a:pt x="49" y="25"/>
                  </a:cubicBezTo>
                  <a:cubicBezTo>
                    <a:pt x="49" y="24"/>
                    <a:pt x="48" y="23"/>
                    <a:pt x="4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grpSp>
        <p:nvGrpSpPr>
          <p:cNvPr id="61" name="Group 60"/>
          <p:cNvGrpSpPr>
            <a:grpSpLocks noChangeAspect="1"/>
          </p:cNvGrpSpPr>
          <p:nvPr/>
        </p:nvGrpSpPr>
        <p:grpSpPr>
          <a:xfrm>
            <a:off x="5708445" y="2193318"/>
            <a:ext cx="788523" cy="685939"/>
            <a:chOff x="3486150" y="5151438"/>
            <a:chExt cx="1830388" cy="1592262"/>
          </a:xfrm>
        </p:grpSpPr>
        <p:sp>
          <p:nvSpPr>
            <p:cNvPr id="58" name="Freeform 22"/>
            <p:cNvSpPr>
              <a:spLocks noEditPoints="1"/>
            </p:cNvSpPr>
            <p:nvPr/>
          </p:nvSpPr>
          <p:spPr bwMode="auto">
            <a:xfrm>
              <a:off x="3486150" y="5151438"/>
              <a:ext cx="1830388" cy="1592262"/>
            </a:xfrm>
            <a:custGeom>
              <a:avLst/>
              <a:gdLst>
                <a:gd name="T0" fmla="*/ 226 w 228"/>
                <a:gd name="T1" fmla="*/ 75 h 198"/>
                <a:gd name="T2" fmla="*/ 211 w 228"/>
                <a:gd name="T3" fmla="*/ 64 h 198"/>
                <a:gd name="T4" fmla="*/ 211 w 228"/>
                <a:gd name="T5" fmla="*/ 64 h 198"/>
                <a:gd name="T6" fmla="*/ 115 w 228"/>
                <a:gd name="T7" fmla="*/ 0 h 198"/>
                <a:gd name="T8" fmla="*/ 112 w 228"/>
                <a:gd name="T9" fmla="*/ 0 h 198"/>
                <a:gd name="T10" fmla="*/ 71 w 228"/>
                <a:gd name="T11" fmla="*/ 28 h 198"/>
                <a:gd name="T12" fmla="*/ 71 w 228"/>
                <a:gd name="T13" fmla="*/ 10 h 198"/>
                <a:gd name="T14" fmla="*/ 69 w 228"/>
                <a:gd name="T15" fmla="*/ 8 h 198"/>
                <a:gd name="T16" fmla="*/ 41 w 228"/>
                <a:gd name="T17" fmla="*/ 8 h 198"/>
                <a:gd name="T18" fmla="*/ 41 w 228"/>
                <a:gd name="T19" fmla="*/ 8 h 198"/>
                <a:gd name="T20" fmla="*/ 40 w 228"/>
                <a:gd name="T21" fmla="*/ 9 h 198"/>
                <a:gd name="T22" fmla="*/ 39 w 228"/>
                <a:gd name="T23" fmla="*/ 10 h 198"/>
                <a:gd name="T24" fmla="*/ 39 w 228"/>
                <a:gd name="T25" fmla="*/ 49 h 198"/>
                <a:gd name="T26" fmla="*/ 1 w 228"/>
                <a:gd name="T27" fmla="*/ 75 h 198"/>
                <a:gd name="T28" fmla="*/ 1 w 228"/>
                <a:gd name="T29" fmla="*/ 78 h 198"/>
                <a:gd name="T30" fmla="*/ 4 w 228"/>
                <a:gd name="T31" fmla="*/ 78 h 198"/>
                <a:gd name="T32" fmla="*/ 19 w 228"/>
                <a:gd name="T33" fmla="*/ 68 h 198"/>
                <a:gd name="T34" fmla="*/ 19 w 228"/>
                <a:gd name="T35" fmla="*/ 196 h 198"/>
                <a:gd name="T36" fmla="*/ 22 w 228"/>
                <a:gd name="T37" fmla="*/ 198 h 198"/>
                <a:gd name="T38" fmla="*/ 209 w 228"/>
                <a:gd name="T39" fmla="*/ 198 h 198"/>
                <a:gd name="T40" fmla="*/ 212 w 228"/>
                <a:gd name="T41" fmla="*/ 196 h 198"/>
                <a:gd name="T42" fmla="*/ 212 w 228"/>
                <a:gd name="T43" fmla="*/ 70 h 198"/>
                <a:gd name="T44" fmla="*/ 224 w 228"/>
                <a:gd name="T45" fmla="*/ 78 h 198"/>
                <a:gd name="T46" fmla="*/ 225 w 228"/>
                <a:gd name="T47" fmla="*/ 79 h 198"/>
                <a:gd name="T48" fmla="*/ 227 w 228"/>
                <a:gd name="T49" fmla="*/ 78 h 198"/>
                <a:gd name="T50" fmla="*/ 226 w 228"/>
                <a:gd name="T51" fmla="*/ 75 h 198"/>
                <a:gd name="T52" fmla="*/ 44 w 228"/>
                <a:gd name="T53" fmla="*/ 13 h 198"/>
                <a:gd name="T54" fmla="*/ 67 w 228"/>
                <a:gd name="T55" fmla="*/ 13 h 198"/>
                <a:gd name="T56" fmla="*/ 67 w 228"/>
                <a:gd name="T57" fmla="*/ 31 h 198"/>
                <a:gd name="T58" fmla="*/ 44 w 228"/>
                <a:gd name="T59" fmla="*/ 46 h 198"/>
                <a:gd name="T60" fmla="*/ 44 w 228"/>
                <a:gd name="T61" fmla="*/ 13 h 198"/>
                <a:gd name="T62" fmla="*/ 207 w 228"/>
                <a:gd name="T63" fmla="*/ 194 h 198"/>
                <a:gd name="T64" fmla="*/ 24 w 228"/>
                <a:gd name="T65" fmla="*/ 194 h 198"/>
                <a:gd name="T66" fmla="*/ 24 w 228"/>
                <a:gd name="T67" fmla="*/ 65 h 198"/>
                <a:gd name="T68" fmla="*/ 43 w 228"/>
                <a:gd name="T69" fmla="*/ 53 h 198"/>
                <a:gd name="T70" fmla="*/ 43 w 228"/>
                <a:gd name="T71" fmla="*/ 53 h 198"/>
                <a:gd name="T72" fmla="*/ 70 w 228"/>
                <a:gd name="T73" fmla="*/ 34 h 198"/>
                <a:gd name="T74" fmla="*/ 70 w 228"/>
                <a:gd name="T75" fmla="*/ 34 h 198"/>
                <a:gd name="T76" fmla="*/ 114 w 228"/>
                <a:gd name="T77" fmla="*/ 5 h 198"/>
                <a:gd name="T78" fmla="*/ 207 w 228"/>
                <a:gd name="T79" fmla="*/ 67 h 198"/>
                <a:gd name="T80" fmla="*/ 207 w 228"/>
                <a:gd name="T81" fmla="*/ 194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28" h="198">
                  <a:moveTo>
                    <a:pt x="226" y="75"/>
                  </a:moveTo>
                  <a:cubicBezTo>
                    <a:pt x="211" y="64"/>
                    <a:pt x="211" y="64"/>
                    <a:pt x="211" y="64"/>
                  </a:cubicBezTo>
                  <a:cubicBezTo>
                    <a:pt x="211" y="64"/>
                    <a:pt x="211" y="64"/>
                    <a:pt x="211" y="64"/>
                  </a:cubicBezTo>
                  <a:cubicBezTo>
                    <a:pt x="115" y="0"/>
                    <a:pt x="115" y="0"/>
                    <a:pt x="115" y="0"/>
                  </a:cubicBezTo>
                  <a:cubicBezTo>
                    <a:pt x="114" y="0"/>
                    <a:pt x="113" y="0"/>
                    <a:pt x="112" y="0"/>
                  </a:cubicBezTo>
                  <a:cubicBezTo>
                    <a:pt x="71" y="28"/>
                    <a:pt x="71" y="28"/>
                    <a:pt x="71" y="28"/>
                  </a:cubicBezTo>
                  <a:cubicBezTo>
                    <a:pt x="71" y="10"/>
                    <a:pt x="71" y="10"/>
                    <a:pt x="71" y="10"/>
                  </a:cubicBezTo>
                  <a:cubicBezTo>
                    <a:pt x="71" y="9"/>
                    <a:pt x="70" y="8"/>
                    <a:pt x="69" y="8"/>
                  </a:cubicBezTo>
                  <a:cubicBezTo>
                    <a:pt x="41" y="8"/>
                    <a:pt x="41" y="8"/>
                    <a:pt x="41" y="8"/>
                  </a:cubicBezTo>
                  <a:cubicBezTo>
                    <a:pt x="41" y="8"/>
                    <a:pt x="41" y="8"/>
                    <a:pt x="41" y="8"/>
                  </a:cubicBezTo>
                  <a:cubicBezTo>
                    <a:pt x="41" y="8"/>
                    <a:pt x="40" y="8"/>
                    <a:pt x="40" y="9"/>
                  </a:cubicBezTo>
                  <a:cubicBezTo>
                    <a:pt x="39" y="9"/>
                    <a:pt x="39" y="10"/>
                    <a:pt x="39" y="10"/>
                  </a:cubicBezTo>
                  <a:cubicBezTo>
                    <a:pt x="39" y="49"/>
                    <a:pt x="39" y="49"/>
                    <a:pt x="39" y="49"/>
                  </a:cubicBezTo>
                  <a:cubicBezTo>
                    <a:pt x="1" y="75"/>
                    <a:pt x="1" y="75"/>
                    <a:pt x="1" y="75"/>
                  </a:cubicBezTo>
                  <a:cubicBezTo>
                    <a:pt x="0" y="75"/>
                    <a:pt x="0" y="77"/>
                    <a:pt x="1" y="78"/>
                  </a:cubicBezTo>
                  <a:cubicBezTo>
                    <a:pt x="1" y="79"/>
                    <a:pt x="3" y="79"/>
                    <a:pt x="4" y="78"/>
                  </a:cubicBezTo>
                  <a:cubicBezTo>
                    <a:pt x="19" y="68"/>
                    <a:pt x="19" y="68"/>
                    <a:pt x="19" y="68"/>
                  </a:cubicBezTo>
                  <a:cubicBezTo>
                    <a:pt x="19" y="196"/>
                    <a:pt x="19" y="196"/>
                    <a:pt x="19" y="196"/>
                  </a:cubicBezTo>
                  <a:cubicBezTo>
                    <a:pt x="19" y="197"/>
                    <a:pt x="20" y="198"/>
                    <a:pt x="22" y="198"/>
                  </a:cubicBezTo>
                  <a:cubicBezTo>
                    <a:pt x="209" y="198"/>
                    <a:pt x="209" y="198"/>
                    <a:pt x="209" y="198"/>
                  </a:cubicBezTo>
                  <a:cubicBezTo>
                    <a:pt x="211" y="198"/>
                    <a:pt x="212" y="197"/>
                    <a:pt x="212" y="196"/>
                  </a:cubicBezTo>
                  <a:cubicBezTo>
                    <a:pt x="212" y="70"/>
                    <a:pt x="212" y="70"/>
                    <a:pt x="212" y="70"/>
                  </a:cubicBezTo>
                  <a:cubicBezTo>
                    <a:pt x="224" y="78"/>
                    <a:pt x="224" y="78"/>
                    <a:pt x="224" y="78"/>
                  </a:cubicBezTo>
                  <a:cubicBezTo>
                    <a:pt x="224" y="79"/>
                    <a:pt x="225" y="79"/>
                    <a:pt x="225" y="79"/>
                  </a:cubicBezTo>
                  <a:cubicBezTo>
                    <a:pt x="226" y="79"/>
                    <a:pt x="226" y="78"/>
                    <a:pt x="227" y="78"/>
                  </a:cubicBezTo>
                  <a:cubicBezTo>
                    <a:pt x="228" y="77"/>
                    <a:pt x="227" y="75"/>
                    <a:pt x="226" y="75"/>
                  </a:cubicBezTo>
                  <a:close/>
                  <a:moveTo>
                    <a:pt x="44" y="13"/>
                  </a:moveTo>
                  <a:cubicBezTo>
                    <a:pt x="67" y="13"/>
                    <a:pt x="67" y="13"/>
                    <a:pt x="67" y="13"/>
                  </a:cubicBezTo>
                  <a:cubicBezTo>
                    <a:pt x="67" y="31"/>
                    <a:pt x="67" y="31"/>
                    <a:pt x="67" y="31"/>
                  </a:cubicBezTo>
                  <a:cubicBezTo>
                    <a:pt x="44" y="46"/>
                    <a:pt x="44" y="46"/>
                    <a:pt x="44" y="46"/>
                  </a:cubicBezTo>
                  <a:lnTo>
                    <a:pt x="44" y="13"/>
                  </a:lnTo>
                  <a:close/>
                  <a:moveTo>
                    <a:pt x="207" y="194"/>
                  </a:moveTo>
                  <a:cubicBezTo>
                    <a:pt x="24" y="194"/>
                    <a:pt x="24" y="194"/>
                    <a:pt x="24" y="194"/>
                  </a:cubicBezTo>
                  <a:cubicBezTo>
                    <a:pt x="24" y="65"/>
                    <a:pt x="24" y="65"/>
                    <a:pt x="24" y="65"/>
                  </a:cubicBezTo>
                  <a:cubicBezTo>
                    <a:pt x="43" y="53"/>
                    <a:pt x="43" y="53"/>
                    <a:pt x="43" y="53"/>
                  </a:cubicBezTo>
                  <a:cubicBezTo>
                    <a:pt x="43" y="53"/>
                    <a:pt x="43" y="53"/>
                    <a:pt x="43" y="53"/>
                  </a:cubicBezTo>
                  <a:cubicBezTo>
                    <a:pt x="70" y="34"/>
                    <a:pt x="70" y="34"/>
                    <a:pt x="70" y="34"/>
                  </a:cubicBezTo>
                  <a:cubicBezTo>
                    <a:pt x="70" y="34"/>
                    <a:pt x="70" y="34"/>
                    <a:pt x="70" y="34"/>
                  </a:cubicBezTo>
                  <a:cubicBezTo>
                    <a:pt x="114" y="5"/>
                    <a:pt x="114" y="5"/>
                    <a:pt x="114" y="5"/>
                  </a:cubicBezTo>
                  <a:cubicBezTo>
                    <a:pt x="207" y="67"/>
                    <a:pt x="207" y="67"/>
                    <a:pt x="207" y="67"/>
                  </a:cubicBezTo>
                  <a:lnTo>
                    <a:pt x="207" y="19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59" name="Freeform 23"/>
            <p:cNvSpPr>
              <a:spLocks noEditPoints="1"/>
            </p:cNvSpPr>
            <p:nvPr/>
          </p:nvSpPr>
          <p:spPr bwMode="auto">
            <a:xfrm>
              <a:off x="4105275" y="5649913"/>
              <a:ext cx="593725" cy="587375"/>
            </a:xfrm>
            <a:custGeom>
              <a:avLst/>
              <a:gdLst>
                <a:gd name="T0" fmla="*/ 24 w 74"/>
                <a:gd name="T1" fmla="*/ 2 h 73"/>
                <a:gd name="T2" fmla="*/ 24 w 74"/>
                <a:gd name="T3" fmla="*/ 24 h 73"/>
                <a:gd name="T4" fmla="*/ 2 w 74"/>
                <a:gd name="T5" fmla="*/ 24 h 73"/>
                <a:gd name="T6" fmla="*/ 1 w 74"/>
                <a:gd name="T7" fmla="*/ 25 h 73"/>
                <a:gd name="T8" fmla="*/ 0 w 74"/>
                <a:gd name="T9" fmla="*/ 26 h 73"/>
                <a:gd name="T10" fmla="*/ 0 w 74"/>
                <a:gd name="T11" fmla="*/ 47 h 73"/>
                <a:gd name="T12" fmla="*/ 2 w 74"/>
                <a:gd name="T13" fmla="*/ 49 h 73"/>
                <a:gd name="T14" fmla="*/ 24 w 74"/>
                <a:gd name="T15" fmla="*/ 49 h 73"/>
                <a:gd name="T16" fmla="*/ 24 w 74"/>
                <a:gd name="T17" fmla="*/ 71 h 73"/>
                <a:gd name="T18" fmla="*/ 26 w 74"/>
                <a:gd name="T19" fmla="*/ 73 h 73"/>
                <a:gd name="T20" fmla="*/ 47 w 74"/>
                <a:gd name="T21" fmla="*/ 73 h 73"/>
                <a:gd name="T22" fmla="*/ 49 w 74"/>
                <a:gd name="T23" fmla="*/ 71 h 73"/>
                <a:gd name="T24" fmla="*/ 49 w 74"/>
                <a:gd name="T25" fmla="*/ 49 h 73"/>
                <a:gd name="T26" fmla="*/ 71 w 74"/>
                <a:gd name="T27" fmla="*/ 49 h 73"/>
                <a:gd name="T28" fmla="*/ 73 w 74"/>
                <a:gd name="T29" fmla="*/ 48 h 73"/>
                <a:gd name="T30" fmla="*/ 74 w 74"/>
                <a:gd name="T31" fmla="*/ 47 h 73"/>
                <a:gd name="T32" fmla="*/ 74 w 74"/>
                <a:gd name="T33" fmla="*/ 26 h 73"/>
                <a:gd name="T34" fmla="*/ 71 w 74"/>
                <a:gd name="T35" fmla="*/ 24 h 73"/>
                <a:gd name="T36" fmla="*/ 49 w 74"/>
                <a:gd name="T37" fmla="*/ 24 h 73"/>
                <a:gd name="T38" fmla="*/ 49 w 74"/>
                <a:gd name="T39" fmla="*/ 2 h 73"/>
                <a:gd name="T40" fmla="*/ 47 w 74"/>
                <a:gd name="T41" fmla="*/ 0 h 73"/>
                <a:gd name="T42" fmla="*/ 26 w 74"/>
                <a:gd name="T43" fmla="*/ 0 h 73"/>
                <a:gd name="T44" fmla="*/ 24 w 74"/>
                <a:gd name="T45" fmla="*/ 2 h 73"/>
                <a:gd name="T46" fmla="*/ 29 w 74"/>
                <a:gd name="T47" fmla="*/ 26 h 73"/>
                <a:gd name="T48" fmla="*/ 29 w 74"/>
                <a:gd name="T49" fmla="*/ 4 h 73"/>
                <a:gd name="T50" fmla="*/ 45 w 74"/>
                <a:gd name="T51" fmla="*/ 4 h 73"/>
                <a:gd name="T52" fmla="*/ 45 w 74"/>
                <a:gd name="T53" fmla="*/ 26 h 73"/>
                <a:gd name="T54" fmla="*/ 47 w 74"/>
                <a:gd name="T55" fmla="*/ 29 h 73"/>
                <a:gd name="T56" fmla="*/ 69 w 74"/>
                <a:gd name="T57" fmla="*/ 29 h 73"/>
                <a:gd name="T58" fmla="*/ 69 w 74"/>
                <a:gd name="T59" fmla="*/ 45 h 73"/>
                <a:gd name="T60" fmla="*/ 47 w 74"/>
                <a:gd name="T61" fmla="*/ 45 h 73"/>
                <a:gd name="T62" fmla="*/ 45 w 74"/>
                <a:gd name="T63" fmla="*/ 47 h 73"/>
                <a:gd name="T64" fmla="*/ 45 w 74"/>
                <a:gd name="T65" fmla="*/ 69 h 73"/>
                <a:gd name="T66" fmla="*/ 29 w 74"/>
                <a:gd name="T67" fmla="*/ 69 h 73"/>
                <a:gd name="T68" fmla="*/ 29 w 74"/>
                <a:gd name="T69" fmla="*/ 47 h 73"/>
                <a:gd name="T70" fmla="*/ 26 w 74"/>
                <a:gd name="T71" fmla="*/ 45 h 73"/>
                <a:gd name="T72" fmla="*/ 5 w 74"/>
                <a:gd name="T73" fmla="*/ 45 h 73"/>
                <a:gd name="T74" fmla="*/ 5 w 74"/>
                <a:gd name="T75" fmla="*/ 29 h 73"/>
                <a:gd name="T76" fmla="*/ 26 w 74"/>
                <a:gd name="T77" fmla="*/ 29 h 73"/>
                <a:gd name="T78" fmla="*/ 29 w 74"/>
                <a:gd name="T79" fmla="*/ 2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 h="73">
                  <a:moveTo>
                    <a:pt x="24" y="2"/>
                  </a:moveTo>
                  <a:cubicBezTo>
                    <a:pt x="24" y="24"/>
                    <a:pt x="24" y="24"/>
                    <a:pt x="24" y="24"/>
                  </a:cubicBezTo>
                  <a:cubicBezTo>
                    <a:pt x="2" y="24"/>
                    <a:pt x="2" y="24"/>
                    <a:pt x="2" y="24"/>
                  </a:cubicBezTo>
                  <a:cubicBezTo>
                    <a:pt x="2" y="24"/>
                    <a:pt x="1" y="24"/>
                    <a:pt x="1" y="25"/>
                  </a:cubicBezTo>
                  <a:cubicBezTo>
                    <a:pt x="0" y="25"/>
                    <a:pt x="0" y="26"/>
                    <a:pt x="0" y="26"/>
                  </a:cubicBezTo>
                  <a:cubicBezTo>
                    <a:pt x="0" y="47"/>
                    <a:pt x="0" y="47"/>
                    <a:pt x="0" y="47"/>
                  </a:cubicBezTo>
                  <a:cubicBezTo>
                    <a:pt x="0" y="48"/>
                    <a:pt x="1" y="49"/>
                    <a:pt x="2" y="49"/>
                  </a:cubicBezTo>
                  <a:cubicBezTo>
                    <a:pt x="24" y="49"/>
                    <a:pt x="24" y="49"/>
                    <a:pt x="24" y="49"/>
                  </a:cubicBezTo>
                  <a:cubicBezTo>
                    <a:pt x="24" y="71"/>
                    <a:pt x="24" y="71"/>
                    <a:pt x="24" y="71"/>
                  </a:cubicBezTo>
                  <a:cubicBezTo>
                    <a:pt x="24" y="72"/>
                    <a:pt x="25" y="73"/>
                    <a:pt x="26" y="73"/>
                  </a:cubicBezTo>
                  <a:cubicBezTo>
                    <a:pt x="47" y="73"/>
                    <a:pt x="47" y="73"/>
                    <a:pt x="47" y="73"/>
                  </a:cubicBezTo>
                  <a:cubicBezTo>
                    <a:pt x="48" y="73"/>
                    <a:pt x="49" y="72"/>
                    <a:pt x="49" y="71"/>
                  </a:cubicBezTo>
                  <a:cubicBezTo>
                    <a:pt x="49" y="49"/>
                    <a:pt x="49" y="49"/>
                    <a:pt x="49" y="49"/>
                  </a:cubicBezTo>
                  <a:cubicBezTo>
                    <a:pt x="71" y="49"/>
                    <a:pt x="71" y="49"/>
                    <a:pt x="71" y="49"/>
                  </a:cubicBezTo>
                  <a:cubicBezTo>
                    <a:pt x="72" y="49"/>
                    <a:pt x="73" y="49"/>
                    <a:pt x="73" y="48"/>
                  </a:cubicBezTo>
                  <a:cubicBezTo>
                    <a:pt x="73" y="48"/>
                    <a:pt x="74" y="47"/>
                    <a:pt x="74" y="47"/>
                  </a:cubicBezTo>
                  <a:cubicBezTo>
                    <a:pt x="74" y="26"/>
                    <a:pt x="74" y="26"/>
                    <a:pt x="74" y="26"/>
                  </a:cubicBezTo>
                  <a:cubicBezTo>
                    <a:pt x="74" y="25"/>
                    <a:pt x="73" y="24"/>
                    <a:pt x="71" y="24"/>
                  </a:cubicBezTo>
                  <a:cubicBezTo>
                    <a:pt x="49" y="24"/>
                    <a:pt x="49" y="24"/>
                    <a:pt x="49" y="24"/>
                  </a:cubicBezTo>
                  <a:cubicBezTo>
                    <a:pt x="49" y="2"/>
                    <a:pt x="49" y="2"/>
                    <a:pt x="49" y="2"/>
                  </a:cubicBezTo>
                  <a:cubicBezTo>
                    <a:pt x="49" y="1"/>
                    <a:pt x="48" y="0"/>
                    <a:pt x="47" y="0"/>
                  </a:cubicBezTo>
                  <a:cubicBezTo>
                    <a:pt x="26" y="0"/>
                    <a:pt x="26" y="0"/>
                    <a:pt x="26" y="0"/>
                  </a:cubicBezTo>
                  <a:cubicBezTo>
                    <a:pt x="25" y="0"/>
                    <a:pt x="24" y="1"/>
                    <a:pt x="24" y="2"/>
                  </a:cubicBezTo>
                  <a:close/>
                  <a:moveTo>
                    <a:pt x="29" y="26"/>
                  </a:moveTo>
                  <a:cubicBezTo>
                    <a:pt x="29" y="4"/>
                    <a:pt x="29" y="4"/>
                    <a:pt x="29" y="4"/>
                  </a:cubicBezTo>
                  <a:cubicBezTo>
                    <a:pt x="45" y="4"/>
                    <a:pt x="45" y="4"/>
                    <a:pt x="45" y="4"/>
                  </a:cubicBezTo>
                  <a:cubicBezTo>
                    <a:pt x="45" y="26"/>
                    <a:pt x="45" y="26"/>
                    <a:pt x="45" y="26"/>
                  </a:cubicBezTo>
                  <a:cubicBezTo>
                    <a:pt x="45" y="28"/>
                    <a:pt x="46" y="29"/>
                    <a:pt x="47" y="29"/>
                  </a:cubicBezTo>
                  <a:cubicBezTo>
                    <a:pt x="69" y="29"/>
                    <a:pt x="69" y="29"/>
                    <a:pt x="69" y="29"/>
                  </a:cubicBezTo>
                  <a:cubicBezTo>
                    <a:pt x="69" y="45"/>
                    <a:pt x="69" y="45"/>
                    <a:pt x="69" y="45"/>
                  </a:cubicBezTo>
                  <a:cubicBezTo>
                    <a:pt x="47" y="45"/>
                    <a:pt x="47" y="45"/>
                    <a:pt x="47" y="45"/>
                  </a:cubicBezTo>
                  <a:cubicBezTo>
                    <a:pt x="46" y="45"/>
                    <a:pt x="45" y="46"/>
                    <a:pt x="45" y="47"/>
                  </a:cubicBezTo>
                  <a:cubicBezTo>
                    <a:pt x="45" y="69"/>
                    <a:pt x="45" y="69"/>
                    <a:pt x="45" y="69"/>
                  </a:cubicBezTo>
                  <a:cubicBezTo>
                    <a:pt x="29" y="69"/>
                    <a:pt x="29" y="69"/>
                    <a:pt x="29" y="69"/>
                  </a:cubicBezTo>
                  <a:cubicBezTo>
                    <a:pt x="29" y="47"/>
                    <a:pt x="29" y="47"/>
                    <a:pt x="29" y="47"/>
                  </a:cubicBezTo>
                  <a:cubicBezTo>
                    <a:pt x="29" y="46"/>
                    <a:pt x="28" y="45"/>
                    <a:pt x="26" y="45"/>
                  </a:cubicBezTo>
                  <a:cubicBezTo>
                    <a:pt x="5" y="45"/>
                    <a:pt x="5" y="45"/>
                    <a:pt x="5" y="45"/>
                  </a:cubicBezTo>
                  <a:cubicBezTo>
                    <a:pt x="5" y="29"/>
                    <a:pt x="5" y="29"/>
                    <a:pt x="5" y="29"/>
                  </a:cubicBezTo>
                  <a:cubicBezTo>
                    <a:pt x="26" y="29"/>
                    <a:pt x="26" y="29"/>
                    <a:pt x="26" y="29"/>
                  </a:cubicBezTo>
                  <a:cubicBezTo>
                    <a:pt x="28" y="29"/>
                    <a:pt x="29" y="28"/>
                    <a:pt x="2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grpSp>
      <p:sp>
        <p:nvSpPr>
          <p:cNvPr id="63" name="Isosceles Triangle 62"/>
          <p:cNvSpPr>
            <a:spLocks noChangeAspect="1"/>
          </p:cNvSpPr>
          <p:nvPr/>
        </p:nvSpPr>
        <p:spPr>
          <a:xfrm rot="10800000">
            <a:off x="8348415" y="4920004"/>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65" name="Isosceles Triangle 64"/>
          <p:cNvSpPr>
            <a:spLocks noChangeAspect="1"/>
          </p:cNvSpPr>
          <p:nvPr/>
        </p:nvSpPr>
        <p:spPr>
          <a:xfrm rot="10800000">
            <a:off x="5946814" y="4936298"/>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66" name="Isosceles Triangle 65"/>
          <p:cNvSpPr>
            <a:spLocks noChangeAspect="1"/>
          </p:cNvSpPr>
          <p:nvPr/>
        </p:nvSpPr>
        <p:spPr>
          <a:xfrm rot="10800000">
            <a:off x="3541450" y="4936298"/>
            <a:ext cx="311789" cy="209563"/>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594498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959" y="545160"/>
            <a:ext cx="10577407" cy="448946"/>
          </a:xfrm>
        </p:spPr>
        <p:txBody>
          <a:bodyPr/>
          <a:lstStyle/>
          <a:p>
            <a:r>
              <a:rPr lang="en-US" b="1"/>
              <a:t>LISTINGS RECOMMENDATION</a:t>
            </a:r>
          </a:p>
        </p:txBody>
      </p:sp>
      <p:grpSp>
        <p:nvGrpSpPr>
          <p:cNvPr id="23" name="Group 22">
            <a:extLst>
              <a:ext uri="{FF2B5EF4-FFF2-40B4-BE49-F238E27FC236}">
                <a16:creationId xmlns:a16="http://schemas.microsoft.com/office/drawing/2014/main" id="{E8659CDF-9411-494B-8EEA-8BA77D9C0542}"/>
              </a:ext>
            </a:extLst>
          </p:cNvPr>
          <p:cNvGrpSpPr/>
          <p:nvPr/>
        </p:nvGrpSpPr>
        <p:grpSpPr>
          <a:xfrm>
            <a:off x="1106711" y="1210379"/>
            <a:ext cx="9978578" cy="4520369"/>
            <a:chOff x="1005877" y="1205311"/>
            <a:chExt cx="9978578" cy="4520369"/>
          </a:xfrm>
        </p:grpSpPr>
        <p:cxnSp>
          <p:nvCxnSpPr>
            <p:cNvPr id="24" name="Straight Connector 17">
              <a:extLst>
                <a:ext uri="{FF2B5EF4-FFF2-40B4-BE49-F238E27FC236}">
                  <a16:creationId xmlns:a16="http://schemas.microsoft.com/office/drawing/2014/main" id="{C4BD9037-D48D-A345-BE68-450AE4987F63}"/>
                </a:ext>
              </a:extLst>
            </p:cNvPr>
            <p:cNvCxnSpPr>
              <a:cxnSpLocks/>
            </p:cNvCxnSpPr>
            <p:nvPr/>
          </p:nvCxnSpPr>
          <p:spPr>
            <a:xfrm>
              <a:off x="1874912" y="3437336"/>
              <a:ext cx="396575"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0A1D1E81-4C6C-D848-8967-6CDE6FFDFDCA}"/>
                </a:ext>
              </a:extLst>
            </p:cNvPr>
            <p:cNvSpPr/>
            <p:nvPr/>
          </p:nvSpPr>
          <p:spPr>
            <a:xfrm>
              <a:off x="1005877" y="132119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26" name="Pentagon 25">
              <a:extLst>
                <a:ext uri="{FF2B5EF4-FFF2-40B4-BE49-F238E27FC236}">
                  <a16:creationId xmlns:a16="http://schemas.microsoft.com/office/drawing/2014/main" id="{40B34DB2-BC87-0441-ADB6-8597CECC76E9}"/>
                </a:ext>
              </a:extLst>
            </p:cNvPr>
            <p:cNvSpPr/>
            <p:nvPr/>
          </p:nvSpPr>
          <p:spPr>
            <a:xfrm>
              <a:off x="2284749" y="282927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Data</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Airbnb London listings data contains </a:t>
              </a:r>
              <a:r>
                <a:rPr lang="en-AU" sz="1400">
                  <a:latin typeface="Lato" panose="020F0502020204030203" pitchFamily="34" charset="0"/>
                  <a:ea typeface="Lato" panose="020F0502020204030203" pitchFamily="34" charset="0"/>
                  <a:cs typeface="Lato" panose="020F0502020204030203" pitchFamily="34" charset="0"/>
                </a:rPr>
                <a:t>66641 instances and 74 columns. </a:t>
              </a:r>
            </a:p>
            <a:p>
              <a:pPr marL="285750" indent="-285750">
                <a:spcBef>
                  <a:spcPts val="600"/>
                </a:spcBef>
                <a:buFont typeface="Arial" panose="020B0604020202020204" pitchFamily="34" charset="0"/>
                <a:buChar char="•"/>
              </a:pPr>
              <a:r>
                <a:rPr lang="en-AU" sz="1400">
                  <a:latin typeface="Lato" panose="020F0502020204030203" pitchFamily="34" charset="0"/>
                  <a:ea typeface="Lato" panose="020F0502020204030203" pitchFamily="34" charset="0"/>
                  <a:cs typeface="Lato" panose="020F0502020204030203" pitchFamily="34" charset="0"/>
                </a:rPr>
                <a:t>24 of features have ‘float’, 17 of features have ‘int64’, and 33 of them have ‘object’ type.</a:t>
              </a:r>
            </a:p>
            <a:p>
              <a:pPr marL="285750" indent="-285750">
                <a:spcBef>
                  <a:spcPts val="600"/>
                </a:spcBef>
                <a:buFont typeface="Arial" panose="020B0604020202020204" pitchFamily="34" charset="0"/>
                <a:buChar char="•"/>
              </a:pPr>
              <a:r>
                <a:rPr lang="en-AU" sz="1400">
                  <a:latin typeface="Lato" panose="020F0502020204030203" pitchFamily="34" charset="0"/>
                  <a:ea typeface="Lato" panose="020F0502020204030203" pitchFamily="34" charset="0"/>
                  <a:cs typeface="Lato" panose="020F0502020204030203" pitchFamily="34" charset="0"/>
                </a:rPr>
                <a:t>3 variables contain roughly 32000, and 8 variables contain approximately 18000 missing values</a:t>
              </a:r>
              <a:endParaRPr lang="en-AU" sz="1400">
                <a:solidFill>
                  <a:srgbClr val="FFFFFF"/>
                </a:solidFill>
                <a:latin typeface="Lato" panose="020F0502020204030203" pitchFamily="34" charset="0"/>
                <a:ea typeface="Lato" panose="020F0502020204030203" pitchFamily="34" charset="0"/>
                <a:cs typeface="Lato" panose="020F0502020204030203" pitchFamily="34" charset="0"/>
              </a:endParaRPr>
            </a:p>
          </p:txBody>
        </p:sp>
        <p:sp>
          <p:nvSpPr>
            <p:cNvPr id="27" name="Pentagon 3">
              <a:extLst>
                <a:ext uri="{FF2B5EF4-FFF2-40B4-BE49-F238E27FC236}">
                  <a16:creationId xmlns:a16="http://schemas.microsoft.com/office/drawing/2014/main" id="{9979159E-282D-CC4D-963E-6FAFDFD42E00}"/>
                </a:ext>
              </a:extLst>
            </p:cNvPr>
            <p:cNvSpPr/>
            <p:nvPr/>
          </p:nvSpPr>
          <p:spPr>
            <a:xfrm>
              <a:off x="2271488" y="4509550"/>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US" sz="1400" b="1">
                  <a:solidFill>
                    <a:schemeClr val="tx1"/>
                  </a:solidFill>
                  <a:latin typeface="Lato" panose="020F0502020204030203" pitchFamily="34" charset="0"/>
                  <a:ea typeface="Lato" panose="020F0502020204030203" pitchFamily="34" charset="0"/>
                  <a:cs typeface="Lato" panose="020F0502020204030203" pitchFamily="34" charset="0"/>
                </a:rPr>
                <a:t>Preprocessing the Data</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Several regex functions (lowercase, alphanumerical, amenities)</a:t>
              </a:r>
            </a:p>
            <a:p>
              <a:pPr marL="285750" indent="-285750">
                <a:spcBef>
                  <a:spcPts val="600"/>
                </a:spcBef>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Only 6 columns are necessary for this use case</a:t>
              </a:r>
            </a:p>
          </p:txBody>
        </p:sp>
        <p:sp>
          <p:nvSpPr>
            <p:cNvPr id="29" name="Pentagon 3">
              <a:extLst>
                <a:ext uri="{FF2B5EF4-FFF2-40B4-BE49-F238E27FC236}">
                  <a16:creationId xmlns:a16="http://schemas.microsoft.com/office/drawing/2014/main" id="{E67E82F4-3F10-304B-9E0C-3248385D24F1}"/>
                </a:ext>
              </a:extLst>
            </p:cNvPr>
            <p:cNvSpPr/>
            <p:nvPr/>
          </p:nvSpPr>
          <p:spPr>
            <a:xfrm>
              <a:off x="2271487" y="1205311"/>
              <a:ext cx="8699706" cy="1216130"/>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spcBef>
                  <a:spcPts val="600"/>
                </a:spcBef>
              </a:pPr>
              <a:r>
                <a:rPr lang="en-AU" sz="1400" b="1">
                  <a:solidFill>
                    <a:schemeClr val="tx1"/>
                  </a:solidFill>
                  <a:latin typeface="Lato" panose="020F0502020204030203" pitchFamily="34" charset="0"/>
                  <a:ea typeface="Lato" panose="020F0502020204030203" pitchFamily="34" charset="0"/>
                  <a:cs typeface="Lato" panose="020F0502020204030203" pitchFamily="34" charset="0"/>
                </a:rPr>
                <a:t>Understanding the Problem</a:t>
              </a:r>
            </a:p>
            <a:p>
              <a:pPr marL="285750" indent="-285750">
                <a:spcBef>
                  <a:spcPts val="600"/>
                </a:spcBef>
                <a:buFont typeface="Arial" panose="020B0604020202020204" pitchFamily="34" charset="0"/>
                <a:buChar char="•"/>
              </a:pPr>
              <a:r>
                <a:rPr lang="en-AU" sz="1400">
                  <a:solidFill>
                    <a:srgbClr val="FFFFFF"/>
                  </a:solidFill>
                  <a:latin typeface="Lato" panose="020F0502020204030203" pitchFamily="34" charset="0"/>
                  <a:ea typeface="Lato" panose="020F0502020204030203" pitchFamily="34" charset="0"/>
                  <a:cs typeface="Lato" panose="020F0502020204030203" pitchFamily="34" charset="0"/>
                </a:rPr>
                <a:t>For a new landlord in Airbnb platform, it would be difficult to have an idea of similar apartments. Therefore, our aim is to </a:t>
              </a:r>
              <a:r>
                <a:rPr lang="en-US" sz="1400">
                  <a:latin typeface="Lato" panose="020F0502020204030203" pitchFamily="34" charset="0"/>
                  <a:ea typeface="Lato" panose="020F0502020204030203" pitchFamily="34" charset="0"/>
                  <a:cs typeface="Lato" panose="020F0502020204030203" pitchFamily="34" charset="0"/>
                </a:rPr>
                <a:t>provide a recommender system that can show the 5 most similar apartments to understand how the competitors are doing. </a:t>
              </a:r>
            </a:p>
          </p:txBody>
        </p:sp>
        <p:sp>
          <p:nvSpPr>
            <p:cNvPr id="30" name="Oval 29">
              <a:extLst>
                <a:ext uri="{FF2B5EF4-FFF2-40B4-BE49-F238E27FC236}">
                  <a16:creationId xmlns:a16="http://schemas.microsoft.com/office/drawing/2014/main" id="{7C88F1B5-D4BF-4E48-8825-BC209803F47B}"/>
                </a:ext>
              </a:extLst>
            </p:cNvPr>
            <p:cNvSpPr/>
            <p:nvPr/>
          </p:nvSpPr>
          <p:spPr>
            <a:xfrm>
              <a:off x="1005877" y="2945150"/>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sp>
          <p:nvSpPr>
            <p:cNvPr id="31" name="Oval 30">
              <a:extLst>
                <a:ext uri="{FF2B5EF4-FFF2-40B4-BE49-F238E27FC236}">
                  <a16:creationId xmlns:a16="http://schemas.microsoft.com/office/drawing/2014/main" id="{C749180E-4D21-7C47-9417-AE6DCEC9120B}"/>
                </a:ext>
              </a:extLst>
            </p:cNvPr>
            <p:cNvSpPr/>
            <p:nvPr/>
          </p:nvSpPr>
          <p:spPr>
            <a:xfrm>
              <a:off x="1005877" y="4625429"/>
              <a:ext cx="997644" cy="984372"/>
            </a:xfrm>
            <a:prstGeom prst="ellipse">
              <a:avLst/>
            </a:prstGeom>
            <a:solidFill>
              <a:srgbClr val="97AE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Lato" panose="020F0502020204030203" pitchFamily="34" charset="0"/>
                <a:ea typeface="Lato" panose="020F0502020204030203" pitchFamily="34" charset="0"/>
                <a:cs typeface="Lato" panose="020F0502020204030203" pitchFamily="34" charset="0"/>
              </a:endParaRPr>
            </a:p>
          </p:txBody>
        </p:sp>
        <p:cxnSp>
          <p:nvCxnSpPr>
            <p:cNvPr id="35" name="Straight Connector 17">
              <a:extLst>
                <a:ext uri="{FF2B5EF4-FFF2-40B4-BE49-F238E27FC236}">
                  <a16:creationId xmlns:a16="http://schemas.microsoft.com/office/drawing/2014/main" id="{C91AB43E-53F8-A748-AFAA-86FE201A1142}"/>
                </a:ext>
              </a:extLst>
            </p:cNvPr>
            <p:cNvCxnSpPr>
              <a:cxnSpLocks/>
              <a:endCxn id="29" idx="1"/>
            </p:cNvCxnSpPr>
            <p:nvPr/>
          </p:nvCxnSpPr>
          <p:spPr>
            <a:xfrm>
              <a:off x="2003521" y="1813376"/>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17">
              <a:extLst>
                <a:ext uri="{FF2B5EF4-FFF2-40B4-BE49-F238E27FC236}">
                  <a16:creationId xmlns:a16="http://schemas.microsoft.com/office/drawing/2014/main" id="{B4DC0868-AD04-D242-95B3-A870D275BCB6}"/>
                </a:ext>
              </a:extLst>
            </p:cNvPr>
            <p:cNvCxnSpPr>
              <a:cxnSpLocks/>
            </p:cNvCxnSpPr>
            <p:nvPr/>
          </p:nvCxnSpPr>
          <p:spPr>
            <a:xfrm>
              <a:off x="2003521" y="5121919"/>
              <a:ext cx="26796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7" name="Picture 24">
              <a:extLst>
                <a:ext uri="{FF2B5EF4-FFF2-40B4-BE49-F238E27FC236}">
                  <a16:creationId xmlns:a16="http://schemas.microsoft.com/office/drawing/2014/main" id="{F5D4EA95-0167-8344-8B46-DD85A30B2D49}"/>
                </a:ext>
              </a:extLst>
            </p:cNvPr>
            <p:cNvPicPr>
              <a:picLocks noChangeAspect="1"/>
            </p:cNvPicPr>
            <p:nvPr/>
          </p:nvPicPr>
          <p:blipFill>
            <a:blip r:embed="rId2"/>
            <a:stretch>
              <a:fillRect/>
            </a:stretch>
          </p:blipFill>
          <p:spPr>
            <a:xfrm>
              <a:off x="1268613" y="1663233"/>
              <a:ext cx="469619" cy="300285"/>
            </a:xfrm>
            <a:prstGeom prst="rect">
              <a:avLst/>
            </a:prstGeom>
          </p:spPr>
        </p:pic>
        <p:pic>
          <p:nvPicPr>
            <p:cNvPr id="38" name="Picture 23">
              <a:extLst>
                <a:ext uri="{FF2B5EF4-FFF2-40B4-BE49-F238E27FC236}">
                  <a16:creationId xmlns:a16="http://schemas.microsoft.com/office/drawing/2014/main" id="{49FA3EB6-C37E-F444-A248-3ABF617409C6}"/>
                </a:ext>
              </a:extLst>
            </p:cNvPr>
            <p:cNvPicPr>
              <a:picLocks noChangeAspect="1"/>
            </p:cNvPicPr>
            <p:nvPr/>
          </p:nvPicPr>
          <p:blipFill>
            <a:blip r:embed="rId3"/>
            <a:stretch>
              <a:fillRect/>
            </a:stretch>
          </p:blipFill>
          <p:spPr>
            <a:xfrm>
              <a:off x="1282890" y="3217324"/>
              <a:ext cx="443147" cy="443147"/>
            </a:xfrm>
            <a:prstGeom prst="rect">
              <a:avLst/>
            </a:prstGeom>
          </p:spPr>
        </p:pic>
        <p:pic>
          <p:nvPicPr>
            <p:cNvPr id="39" name="Picture 22">
              <a:extLst>
                <a:ext uri="{FF2B5EF4-FFF2-40B4-BE49-F238E27FC236}">
                  <a16:creationId xmlns:a16="http://schemas.microsoft.com/office/drawing/2014/main" id="{3C9CE491-D0C0-4B4D-8323-9DC051F5F0DA}"/>
                </a:ext>
              </a:extLst>
            </p:cNvPr>
            <p:cNvPicPr>
              <a:picLocks noChangeAspect="1"/>
            </p:cNvPicPr>
            <p:nvPr/>
          </p:nvPicPr>
          <p:blipFill>
            <a:blip r:embed="rId4"/>
            <a:stretch>
              <a:fillRect/>
            </a:stretch>
          </p:blipFill>
          <p:spPr>
            <a:xfrm>
              <a:off x="1334391" y="4896890"/>
              <a:ext cx="333579" cy="453325"/>
            </a:xfrm>
            <a:prstGeom prst="rect">
              <a:avLst/>
            </a:prstGeom>
          </p:spPr>
        </p:pic>
      </p:grpSp>
      <p:sp>
        <p:nvSpPr>
          <p:cNvPr id="19" name="Yuvarlatılmış Dikdörtgen 25">
            <a:extLst>
              <a:ext uri="{FF2B5EF4-FFF2-40B4-BE49-F238E27FC236}">
                <a16:creationId xmlns:a16="http://schemas.microsoft.com/office/drawing/2014/main" id="{C3C69960-7D48-7F4E-8D22-7D36FB542BDB}"/>
              </a:ext>
            </a:extLst>
          </p:cNvPr>
          <p:cNvSpPr/>
          <p:nvPr/>
        </p:nvSpPr>
        <p:spPr bwMode="auto">
          <a:xfrm>
            <a:off x="517098" y="6512924"/>
            <a:ext cx="1420160" cy="216024"/>
          </a:xfrm>
          <a:prstGeom prst="roundRect">
            <a:avLst/>
          </a:prstGeom>
          <a:solidFill>
            <a:srgbClr val="13648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28" name="Yuvarlatılmış Dikdörtgen 26">
            <a:extLst>
              <a:ext uri="{FF2B5EF4-FFF2-40B4-BE49-F238E27FC236}">
                <a16:creationId xmlns:a16="http://schemas.microsoft.com/office/drawing/2014/main" id="{73E2F70C-0D2C-6E47-8591-377264999E05}"/>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32" name="Yuvarlatılmış Dikdörtgen 28">
            <a:extLst>
              <a:ext uri="{FF2B5EF4-FFF2-40B4-BE49-F238E27FC236}">
                <a16:creationId xmlns:a16="http://schemas.microsoft.com/office/drawing/2014/main" id="{085C3329-382D-BD46-8BBE-E85EA95589AD}"/>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1882781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20B7FC-C63F-A845-8BD4-DB6F5BF7DE92}"/>
              </a:ext>
            </a:extLst>
          </p:cNvPr>
          <p:cNvSpPr>
            <a:spLocks noGrp="1"/>
          </p:cNvSpPr>
          <p:nvPr>
            <p:ph type="title"/>
          </p:nvPr>
        </p:nvSpPr>
        <p:spPr/>
        <p:txBody>
          <a:bodyPr/>
          <a:lstStyle/>
          <a:p>
            <a:r>
              <a:rPr lang="en-US" b="1"/>
              <a:t>ALGORITHMS SPECIFICITIES: COSINE SIMILARITY</a:t>
            </a:r>
          </a:p>
        </p:txBody>
      </p:sp>
      <p:sp>
        <p:nvSpPr>
          <p:cNvPr id="11" name="TextBox 18">
            <a:extLst>
              <a:ext uri="{FF2B5EF4-FFF2-40B4-BE49-F238E27FC236}">
                <a16:creationId xmlns:a16="http://schemas.microsoft.com/office/drawing/2014/main" id="{7AC2D375-92E0-F144-8CFC-9031E04ACF23}"/>
              </a:ext>
            </a:extLst>
          </p:cNvPr>
          <p:cNvSpPr txBox="1"/>
          <p:nvPr/>
        </p:nvSpPr>
        <p:spPr>
          <a:xfrm>
            <a:off x="13203193" y="12097780"/>
            <a:ext cx="20715384" cy="461665"/>
          </a:xfrm>
          <a:prstGeom prst="rect">
            <a:avLst/>
          </a:prstGeom>
          <a:noFill/>
        </p:spPr>
        <p:txBody>
          <a:bodyPr wrap="square" rtlCol="0">
            <a:spAutoFit/>
          </a:bodyPr>
          <a:lstStyle/>
          <a:p>
            <a:r>
              <a:rPr lang="en-US" sz="2400">
                <a:latin typeface="Raleway" pitchFamily="2" charset="0"/>
              </a:rPr>
              <a:t>Figure 8: Cosine similarity</a:t>
            </a:r>
          </a:p>
        </p:txBody>
      </p:sp>
      <p:sp>
        <p:nvSpPr>
          <p:cNvPr id="12" name="Beşgen 9">
            <a:extLst>
              <a:ext uri="{FF2B5EF4-FFF2-40B4-BE49-F238E27FC236}">
                <a16:creationId xmlns:a16="http://schemas.microsoft.com/office/drawing/2014/main" id="{3215444E-54DD-134E-9724-F1A4E62D6BA3}"/>
              </a:ext>
            </a:extLst>
          </p:cNvPr>
          <p:cNvSpPr/>
          <p:nvPr/>
        </p:nvSpPr>
        <p:spPr bwMode="auto">
          <a:xfrm>
            <a:off x="263525" y="3055749"/>
            <a:ext cx="6336704" cy="777878"/>
          </a:xfrm>
          <a:prstGeom prst="homePlate">
            <a:avLst/>
          </a:prstGeom>
          <a:solidFill>
            <a:srgbClr val="97AEA0"/>
          </a:solidFill>
          <a:ln w="9525" cap="flat" cmpd="sng" algn="ctr">
            <a:solidFill>
              <a:srgbClr val="97AEA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a:solidFill>
                  <a:schemeClr val="bg1"/>
                </a:solidFill>
                <a:latin typeface="Lato" panose="020F0502020204030203" pitchFamily="34" charset="77"/>
              </a:rPr>
              <a:t>In the </a:t>
            </a:r>
            <a:r>
              <a:rPr lang="en-US" sz="1400" b="1">
                <a:solidFill>
                  <a:schemeClr val="bg1"/>
                </a:solidFill>
                <a:latin typeface="Lato" panose="020F0502020204030203" pitchFamily="34" charset="77"/>
              </a:rPr>
              <a:t>sklearn</a:t>
            </a:r>
            <a:r>
              <a:rPr lang="en-US" sz="1400">
                <a:solidFill>
                  <a:schemeClr val="bg1"/>
                </a:solidFill>
                <a:latin typeface="Lato" panose="020F0502020204030203" pitchFamily="34" charset="77"/>
              </a:rPr>
              <a:t> module, there is a built-in function called </a:t>
            </a:r>
            <a:r>
              <a:rPr lang="en-US" sz="1400" b="1">
                <a:solidFill>
                  <a:schemeClr val="bg1"/>
                </a:solidFill>
                <a:latin typeface="Lato" panose="020F0502020204030203" pitchFamily="34" charset="77"/>
              </a:rPr>
              <a:t>cosine_similarity()</a:t>
            </a:r>
          </a:p>
          <a:p>
            <a:r>
              <a:rPr lang="en-US" sz="1400">
                <a:solidFill>
                  <a:schemeClr val="bg1"/>
                </a:solidFill>
                <a:latin typeface="Lato" panose="020F0502020204030203" pitchFamily="34" charset="77"/>
              </a:rPr>
              <a:t>      to calculate the cosine similarity.</a:t>
            </a:r>
          </a:p>
        </p:txBody>
      </p:sp>
      <p:sp>
        <p:nvSpPr>
          <p:cNvPr id="13" name="Beşgen 18">
            <a:extLst>
              <a:ext uri="{FF2B5EF4-FFF2-40B4-BE49-F238E27FC236}">
                <a16:creationId xmlns:a16="http://schemas.microsoft.com/office/drawing/2014/main" id="{9E7A1B53-A366-844E-B154-0D9D32643407}"/>
              </a:ext>
            </a:extLst>
          </p:cNvPr>
          <p:cNvSpPr/>
          <p:nvPr/>
        </p:nvSpPr>
        <p:spPr bwMode="auto">
          <a:xfrm>
            <a:off x="263525" y="1781116"/>
            <a:ext cx="6336704" cy="777879"/>
          </a:xfrm>
          <a:prstGeom prst="homePlate">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a:solidFill>
                  <a:schemeClr val="bg1"/>
                </a:solidFill>
                <a:latin typeface="Lato" panose="020F0502020204030203" pitchFamily="34" charset="0"/>
                <a:ea typeface="Lato" panose="020F0502020204030203" pitchFamily="34" charset="0"/>
                <a:cs typeface="Lato" panose="020F0502020204030203" pitchFamily="34" charset="0"/>
              </a:rPr>
              <a:t>Cosine Similarity </a:t>
            </a:r>
            <a:r>
              <a:rPr lang="en-US" sz="1400">
                <a:solidFill>
                  <a:schemeClr val="bg1"/>
                </a:solidFill>
                <a:latin typeface="Lato" panose="020F0502020204030203" pitchFamily="34" charset="77"/>
              </a:rPr>
              <a:t>measures the cosine angle between two vectors</a:t>
            </a:r>
          </a:p>
          <a:p>
            <a:r>
              <a:rPr lang="en-US" sz="1400">
                <a:solidFill>
                  <a:schemeClr val="bg1"/>
                </a:solidFill>
                <a:latin typeface="Lato" panose="020F0502020204030203" pitchFamily="34" charset="77"/>
              </a:rPr>
              <a:t>      projected in a multi-dimensional space</a:t>
            </a:r>
          </a:p>
        </p:txBody>
      </p:sp>
      <p:sp>
        <p:nvSpPr>
          <p:cNvPr id="14" name="Beşgen 20">
            <a:extLst>
              <a:ext uri="{FF2B5EF4-FFF2-40B4-BE49-F238E27FC236}">
                <a16:creationId xmlns:a16="http://schemas.microsoft.com/office/drawing/2014/main" id="{13859388-05ED-054D-9DA6-9A9C939A054F}"/>
              </a:ext>
            </a:extLst>
          </p:cNvPr>
          <p:cNvSpPr/>
          <p:nvPr/>
        </p:nvSpPr>
        <p:spPr bwMode="auto">
          <a:xfrm>
            <a:off x="263525" y="4330380"/>
            <a:ext cx="6336704" cy="777879"/>
          </a:xfrm>
          <a:prstGeom prst="homePlate">
            <a:avLst/>
          </a:prstGeom>
          <a:solidFill>
            <a:srgbClr val="97AEA0"/>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285750" indent="-285750">
              <a:buFont typeface="Arial" panose="020B0604020202020204" pitchFamily="34" charset="0"/>
              <a:buChar char="•"/>
            </a:pPr>
            <a:r>
              <a:rPr lang="en-US" sz="1400">
                <a:solidFill>
                  <a:schemeClr val="bg1"/>
                </a:solidFill>
                <a:latin typeface="Lato" panose="020F0502020204030203" pitchFamily="34" charset="77"/>
              </a:rPr>
              <a:t>The smaller the angle the higher the cosine similarity</a:t>
            </a:r>
          </a:p>
          <a:p>
            <a:pPr marL="285750" indent="-285750">
              <a:buFont typeface="Arial" panose="020B0604020202020204" pitchFamily="34" charset="0"/>
              <a:buChar char="•"/>
            </a:pPr>
            <a:r>
              <a:rPr lang="en-US" sz="1400">
                <a:solidFill>
                  <a:schemeClr val="bg1"/>
                </a:solidFill>
                <a:latin typeface="Lato" panose="020F0502020204030203" pitchFamily="34" charset="77"/>
              </a:rPr>
              <a:t>When the vectors are pointing in the same direction it means</a:t>
            </a:r>
          </a:p>
          <a:p>
            <a:r>
              <a:rPr lang="en-US" sz="1400">
                <a:solidFill>
                  <a:schemeClr val="bg1"/>
                </a:solidFill>
                <a:latin typeface="Lato" panose="020F0502020204030203" pitchFamily="34" charset="77"/>
              </a:rPr>
              <a:t>      that they are similar. </a:t>
            </a:r>
          </a:p>
        </p:txBody>
      </p:sp>
      <p:sp>
        <p:nvSpPr>
          <p:cNvPr id="15" name="Yuvarlatılmış Dikdörtgen 25">
            <a:extLst>
              <a:ext uri="{FF2B5EF4-FFF2-40B4-BE49-F238E27FC236}">
                <a16:creationId xmlns:a16="http://schemas.microsoft.com/office/drawing/2014/main" id="{95A86B3A-F0C5-9E49-8EAD-F77567B31B6F}"/>
              </a:ext>
            </a:extLst>
          </p:cNvPr>
          <p:cNvSpPr/>
          <p:nvPr/>
        </p:nvSpPr>
        <p:spPr bwMode="auto">
          <a:xfrm>
            <a:off x="517098" y="6512924"/>
            <a:ext cx="1420160" cy="216024"/>
          </a:xfrm>
          <a:prstGeom prst="roundRect">
            <a:avLst/>
          </a:prstGeom>
          <a:solidFill>
            <a:srgbClr val="13648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6" name="Yuvarlatılmış Dikdörtgen 26">
            <a:extLst>
              <a:ext uri="{FF2B5EF4-FFF2-40B4-BE49-F238E27FC236}">
                <a16:creationId xmlns:a16="http://schemas.microsoft.com/office/drawing/2014/main" id="{E05E4930-3919-064F-B63F-A4DB1B0D626C}"/>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7" name="Yuvarlatılmış Dikdörtgen 28">
            <a:extLst>
              <a:ext uri="{FF2B5EF4-FFF2-40B4-BE49-F238E27FC236}">
                <a16:creationId xmlns:a16="http://schemas.microsoft.com/office/drawing/2014/main" id="{296031B9-9EBE-9347-9D3D-A8BE4B0751C7}"/>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pic>
        <p:nvPicPr>
          <p:cNvPr id="7" name="Immagine 6" descr="Immagine che contiene testo&#10;&#10;Descrizione generata automaticamente">
            <a:extLst>
              <a:ext uri="{FF2B5EF4-FFF2-40B4-BE49-F238E27FC236}">
                <a16:creationId xmlns:a16="http://schemas.microsoft.com/office/drawing/2014/main" id="{9F4C79E0-646F-D646-9578-D8381B549F7F}"/>
              </a:ext>
            </a:extLst>
          </p:cNvPr>
          <p:cNvPicPr>
            <a:picLocks noChangeAspect="1"/>
          </p:cNvPicPr>
          <p:nvPr/>
        </p:nvPicPr>
        <p:blipFill>
          <a:blip r:embed="rId3"/>
          <a:stretch>
            <a:fillRect/>
          </a:stretch>
        </p:blipFill>
        <p:spPr>
          <a:xfrm>
            <a:off x="6749078" y="1196975"/>
            <a:ext cx="5185228" cy="4537075"/>
          </a:xfrm>
          <a:prstGeom prst="rect">
            <a:avLst/>
          </a:prstGeom>
        </p:spPr>
      </p:pic>
    </p:spTree>
    <p:extLst>
      <p:ext uri="{BB962C8B-B14F-4D97-AF65-F5344CB8AC3E}">
        <p14:creationId xmlns:p14="http://schemas.microsoft.com/office/powerpoint/2010/main" val="3027147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20B7FC-C63F-A845-8BD4-DB6F5BF7DE92}"/>
              </a:ext>
            </a:extLst>
          </p:cNvPr>
          <p:cNvSpPr>
            <a:spLocks noGrp="1"/>
          </p:cNvSpPr>
          <p:nvPr>
            <p:ph type="title"/>
          </p:nvPr>
        </p:nvSpPr>
        <p:spPr/>
        <p:txBody>
          <a:bodyPr/>
          <a:lstStyle/>
          <a:p>
            <a:r>
              <a:rPr lang="en-US" b="1"/>
              <a:t>THE RECOMMENDER FUNCTION</a:t>
            </a:r>
          </a:p>
        </p:txBody>
      </p:sp>
      <p:sp>
        <p:nvSpPr>
          <p:cNvPr id="11" name="TextBox 18">
            <a:extLst>
              <a:ext uri="{FF2B5EF4-FFF2-40B4-BE49-F238E27FC236}">
                <a16:creationId xmlns:a16="http://schemas.microsoft.com/office/drawing/2014/main" id="{7AC2D375-92E0-F144-8CFC-9031E04ACF23}"/>
              </a:ext>
            </a:extLst>
          </p:cNvPr>
          <p:cNvSpPr txBox="1"/>
          <p:nvPr/>
        </p:nvSpPr>
        <p:spPr>
          <a:xfrm>
            <a:off x="13203193" y="12097780"/>
            <a:ext cx="20715384" cy="461665"/>
          </a:xfrm>
          <a:prstGeom prst="rect">
            <a:avLst/>
          </a:prstGeom>
          <a:noFill/>
        </p:spPr>
        <p:txBody>
          <a:bodyPr wrap="square" rtlCol="0">
            <a:spAutoFit/>
          </a:bodyPr>
          <a:lstStyle/>
          <a:p>
            <a:r>
              <a:rPr lang="en-US" sz="2400">
                <a:latin typeface="Raleway" pitchFamily="2" charset="0"/>
              </a:rPr>
              <a:t>Figure 8: Cosine similarity</a:t>
            </a:r>
          </a:p>
        </p:txBody>
      </p:sp>
      <p:sp>
        <p:nvSpPr>
          <p:cNvPr id="35" name="Chevron 6">
            <a:extLst>
              <a:ext uri="{FF2B5EF4-FFF2-40B4-BE49-F238E27FC236}">
                <a16:creationId xmlns:a16="http://schemas.microsoft.com/office/drawing/2014/main" id="{BF038124-2732-4F4E-9CB3-E08CC1BFC735}"/>
              </a:ext>
            </a:extLst>
          </p:cNvPr>
          <p:cNvSpPr/>
          <p:nvPr/>
        </p:nvSpPr>
        <p:spPr>
          <a:xfrm>
            <a:off x="9030572" y="4372868"/>
            <a:ext cx="2252957" cy="1088882"/>
          </a:xfrm>
          <a:prstGeom prst="chevron">
            <a:avLst>
              <a:gd name="adj" fmla="val 20758"/>
            </a:avLst>
          </a:prstGeom>
          <a:solidFill>
            <a:srgbClr val="2C4A58"/>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Return the top 5 in the web app</a:t>
            </a:r>
          </a:p>
        </p:txBody>
      </p:sp>
      <p:sp>
        <p:nvSpPr>
          <p:cNvPr id="36" name="Chevron 20">
            <a:extLst>
              <a:ext uri="{FF2B5EF4-FFF2-40B4-BE49-F238E27FC236}">
                <a16:creationId xmlns:a16="http://schemas.microsoft.com/office/drawing/2014/main" id="{16285C1D-6395-6345-852B-CA82F3066EC2}"/>
              </a:ext>
            </a:extLst>
          </p:cNvPr>
          <p:cNvSpPr/>
          <p:nvPr/>
        </p:nvSpPr>
        <p:spPr>
          <a:xfrm>
            <a:off x="6192589" y="4372868"/>
            <a:ext cx="2252957" cy="1088882"/>
          </a:xfrm>
          <a:prstGeom prst="chevron">
            <a:avLst>
              <a:gd name="adj" fmla="val 20758"/>
            </a:avLst>
          </a:prstGeom>
          <a:solidFill>
            <a:srgbClr val="476A74"/>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Sort the 5 most similar listings</a:t>
            </a:r>
          </a:p>
        </p:txBody>
      </p:sp>
      <p:sp>
        <p:nvSpPr>
          <p:cNvPr id="37" name="Chevron 21">
            <a:extLst>
              <a:ext uri="{FF2B5EF4-FFF2-40B4-BE49-F238E27FC236}">
                <a16:creationId xmlns:a16="http://schemas.microsoft.com/office/drawing/2014/main" id="{82B86782-7EA0-184A-A81D-BECE6B185854}"/>
              </a:ext>
            </a:extLst>
          </p:cNvPr>
          <p:cNvSpPr/>
          <p:nvPr/>
        </p:nvSpPr>
        <p:spPr>
          <a:xfrm>
            <a:off x="3422283" y="4372868"/>
            <a:ext cx="2252958" cy="1088882"/>
          </a:xfrm>
          <a:prstGeom prst="chevron">
            <a:avLst>
              <a:gd name="adj" fmla="val 20758"/>
            </a:avLst>
          </a:prstGeom>
          <a:solidFill>
            <a:srgbClr val="688685"/>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182880" tIns="0" bIns="91440" rtlCol="0" anchor="ctr" anchorCtr="0"/>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Cosine similarity between user’s vector and matrix</a:t>
            </a:r>
          </a:p>
        </p:txBody>
      </p:sp>
      <p:sp>
        <p:nvSpPr>
          <p:cNvPr id="38" name="Pentagon 3">
            <a:extLst>
              <a:ext uri="{FF2B5EF4-FFF2-40B4-BE49-F238E27FC236}">
                <a16:creationId xmlns:a16="http://schemas.microsoft.com/office/drawing/2014/main" id="{B3852A95-51C7-6C49-A574-2782D5885EE0}"/>
              </a:ext>
            </a:extLst>
          </p:cNvPr>
          <p:cNvSpPr/>
          <p:nvPr/>
        </p:nvSpPr>
        <p:spPr>
          <a:xfrm>
            <a:off x="943871" y="4372868"/>
            <a:ext cx="1893386" cy="1088882"/>
          </a:xfrm>
          <a:prstGeom prst="homePlate">
            <a:avLst>
              <a:gd name="adj" fmla="val 22102"/>
            </a:avLst>
          </a:prstGeom>
          <a:solidFill>
            <a:srgbClr val="97AEA0"/>
          </a:solidFill>
          <a:ln>
            <a:noFill/>
          </a:ln>
          <a:effectLst>
            <a:outerShdw blurRad="50800" dist="508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horz" lIns="91440" tIns="0" bIns="91440" rtlCol="0" anchor="ctr" anchorCtr="0"/>
          <a:lstStyle/>
          <a:p>
            <a:pPr algn="ctr"/>
            <a:r>
              <a:rPr lang="en-US" sz="1600">
                <a:solidFill>
                  <a:srgbClr val="FFFFFF"/>
                </a:solidFill>
                <a:latin typeface="Lato" panose="020F0502020204030203" pitchFamily="34" charset="0"/>
                <a:ea typeface="Lato" panose="020F0502020204030203" pitchFamily="34" charset="0"/>
                <a:cs typeface="Lato" panose="020F0502020204030203" pitchFamily="34" charset="0"/>
              </a:rPr>
              <a:t>Vectorize the query inputted by the user</a:t>
            </a:r>
          </a:p>
        </p:txBody>
      </p:sp>
      <p:pic>
        <p:nvPicPr>
          <p:cNvPr id="47" name="Picture 22">
            <a:extLst>
              <a:ext uri="{FF2B5EF4-FFF2-40B4-BE49-F238E27FC236}">
                <a16:creationId xmlns:a16="http://schemas.microsoft.com/office/drawing/2014/main" id="{B6FBE238-FB6B-6B44-B046-4A352F16A6C1}"/>
              </a:ext>
            </a:extLst>
          </p:cNvPr>
          <p:cNvPicPr>
            <a:picLocks noChangeAspect="1"/>
          </p:cNvPicPr>
          <p:nvPr/>
        </p:nvPicPr>
        <p:blipFill>
          <a:blip r:embed="rId3"/>
          <a:stretch>
            <a:fillRect/>
          </a:stretch>
        </p:blipFill>
        <p:spPr>
          <a:xfrm>
            <a:off x="10100927" y="5987930"/>
            <a:ext cx="333579" cy="453325"/>
          </a:xfrm>
          <a:prstGeom prst="rect">
            <a:avLst/>
          </a:prstGeom>
        </p:spPr>
      </p:pic>
      <p:pic>
        <p:nvPicPr>
          <p:cNvPr id="9" name="Immagine 8" descr="Immagine che contiene testo, schermo, screenshot, argento&#10;&#10;Descrizione generata automaticamente">
            <a:extLst>
              <a:ext uri="{FF2B5EF4-FFF2-40B4-BE49-F238E27FC236}">
                <a16:creationId xmlns:a16="http://schemas.microsoft.com/office/drawing/2014/main" id="{CDF41C81-1740-BC4B-9216-C9DA071F598C}"/>
              </a:ext>
            </a:extLst>
          </p:cNvPr>
          <p:cNvPicPr>
            <a:picLocks noChangeAspect="1"/>
          </p:cNvPicPr>
          <p:nvPr/>
        </p:nvPicPr>
        <p:blipFill>
          <a:blip r:embed="rId4"/>
          <a:stretch>
            <a:fillRect/>
          </a:stretch>
        </p:blipFill>
        <p:spPr>
          <a:xfrm>
            <a:off x="-2124" y="502275"/>
            <a:ext cx="12192000" cy="4362425"/>
          </a:xfrm>
          <a:prstGeom prst="rect">
            <a:avLst/>
          </a:prstGeom>
        </p:spPr>
      </p:pic>
      <p:pic>
        <p:nvPicPr>
          <p:cNvPr id="48" name="Picture 23">
            <a:extLst>
              <a:ext uri="{FF2B5EF4-FFF2-40B4-BE49-F238E27FC236}">
                <a16:creationId xmlns:a16="http://schemas.microsoft.com/office/drawing/2014/main" id="{4ADF293A-8B45-074C-BDC9-29A788D5BF0A}"/>
              </a:ext>
            </a:extLst>
          </p:cNvPr>
          <p:cNvPicPr>
            <a:picLocks noChangeAspect="1"/>
          </p:cNvPicPr>
          <p:nvPr/>
        </p:nvPicPr>
        <p:blipFill>
          <a:blip r:embed="rId5"/>
          <a:stretch>
            <a:fillRect/>
          </a:stretch>
        </p:blipFill>
        <p:spPr>
          <a:xfrm>
            <a:off x="7352911" y="5993019"/>
            <a:ext cx="443147" cy="443147"/>
          </a:xfrm>
          <a:prstGeom prst="rect">
            <a:avLst/>
          </a:prstGeom>
        </p:spPr>
      </p:pic>
      <p:sp>
        <p:nvSpPr>
          <p:cNvPr id="14" name="Yuvarlatılmış Dikdörtgen 25">
            <a:extLst>
              <a:ext uri="{FF2B5EF4-FFF2-40B4-BE49-F238E27FC236}">
                <a16:creationId xmlns:a16="http://schemas.microsoft.com/office/drawing/2014/main" id="{E8683602-A20A-5E4C-A487-07C5D4AA049B}"/>
              </a:ext>
            </a:extLst>
          </p:cNvPr>
          <p:cNvSpPr/>
          <p:nvPr/>
        </p:nvSpPr>
        <p:spPr bwMode="auto">
          <a:xfrm>
            <a:off x="517098" y="6512924"/>
            <a:ext cx="1420160" cy="216024"/>
          </a:xfrm>
          <a:prstGeom prst="roundRect">
            <a:avLst/>
          </a:prstGeom>
          <a:solidFill>
            <a:srgbClr val="13648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5" name="Yuvarlatılmış Dikdörtgen 26">
            <a:extLst>
              <a:ext uri="{FF2B5EF4-FFF2-40B4-BE49-F238E27FC236}">
                <a16:creationId xmlns:a16="http://schemas.microsoft.com/office/drawing/2014/main" id="{35006A0A-6B79-5448-AC86-C764609EA387}"/>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16" name="Yuvarlatılmış Dikdörtgen 28">
            <a:extLst>
              <a:ext uri="{FF2B5EF4-FFF2-40B4-BE49-F238E27FC236}">
                <a16:creationId xmlns:a16="http://schemas.microsoft.com/office/drawing/2014/main" id="{DBAFEDDF-5383-F743-8EAE-DBDE40FD42DE}"/>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2596875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B20B7FC-C63F-A845-8BD4-DB6F5BF7DE92}"/>
              </a:ext>
            </a:extLst>
          </p:cNvPr>
          <p:cNvSpPr>
            <a:spLocks noGrp="1"/>
          </p:cNvSpPr>
          <p:nvPr>
            <p:ph type="title"/>
          </p:nvPr>
        </p:nvSpPr>
        <p:spPr/>
        <p:txBody>
          <a:bodyPr/>
          <a:lstStyle/>
          <a:p>
            <a:r>
              <a:rPr lang="en-US" b="1"/>
              <a:t>RECOMMENDATION IN ACTION</a:t>
            </a:r>
          </a:p>
        </p:txBody>
      </p:sp>
      <p:sp>
        <p:nvSpPr>
          <p:cNvPr id="11" name="TextBox 18">
            <a:extLst>
              <a:ext uri="{FF2B5EF4-FFF2-40B4-BE49-F238E27FC236}">
                <a16:creationId xmlns:a16="http://schemas.microsoft.com/office/drawing/2014/main" id="{7AC2D375-92E0-F144-8CFC-9031E04ACF23}"/>
              </a:ext>
            </a:extLst>
          </p:cNvPr>
          <p:cNvSpPr txBox="1"/>
          <p:nvPr/>
        </p:nvSpPr>
        <p:spPr>
          <a:xfrm>
            <a:off x="13203193" y="12097780"/>
            <a:ext cx="20715384" cy="461665"/>
          </a:xfrm>
          <a:prstGeom prst="rect">
            <a:avLst/>
          </a:prstGeom>
          <a:noFill/>
        </p:spPr>
        <p:txBody>
          <a:bodyPr wrap="square" rtlCol="0">
            <a:spAutoFit/>
          </a:bodyPr>
          <a:lstStyle/>
          <a:p>
            <a:r>
              <a:rPr lang="en-US" sz="2400">
                <a:latin typeface="Raleway" pitchFamily="2" charset="0"/>
              </a:rPr>
              <a:t>Figure 8: Cosine similarity</a:t>
            </a:r>
          </a:p>
        </p:txBody>
      </p:sp>
      <p:pic>
        <p:nvPicPr>
          <p:cNvPr id="47" name="Picture 22">
            <a:extLst>
              <a:ext uri="{FF2B5EF4-FFF2-40B4-BE49-F238E27FC236}">
                <a16:creationId xmlns:a16="http://schemas.microsoft.com/office/drawing/2014/main" id="{B6FBE238-FB6B-6B44-B046-4A352F16A6C1}"/>
              </a:ext>
            </a:extLst>
          </p:cNvPr>
          <p:cNvPicPr>
            <a:picLocks noChangeAspect="1"/>
          </p:cNvPicPr>
          <p:nvPr/>
        </p:nvPicPr>
        <p:blipFill>
          <a:blip r:embed="rId3"/>
          <a:stretch>
            <a:fillRect/>
          </a:stretch>
        </p:blipFill>
        <p:spPr>
          <a:xfrm>
            <a:off x="10100927" y="5987930"/>
            <a:ext cx="333579" cy="453325"/>
          </a:xfrm>
          <a:prstGeom prst="rect">
            <a:avLst/>
          </a:prstGeom>
        </p:spPr>
      </p:pic>
      <p:pic>
        <p:nvPicPr>
          <p:cNvPr id="48" name="Picture 23">
            <a:extLst>
              <a:ext uri="{FF2B5EF4-FFF2-40B4-BE49-F238E27FC236}">
                <a16:creationId xmlns:a16="http://schemas.microsoft.com/office/drawing/2014/main" id="{4ADF293A-8B45-074C-BDC9-29A788D5BF0A}"/>
              </a:ext>
            </a:extLst>
          </p:cNvPr>
          <p:cNvPicPr>
            <a:picLocks noChangeAspect="1"/>
          </p:cNvPicPr>
          <p:nvPr/>
        </p:nvPicPr>
        <p:blipFill>
          <a:blip r:embed="rId4"/>
          <a:stretch>
            <a:fillRect/>
          </a:stretch>
        </p:blipFill>
        <p:spPr>
          <a:xfrm>
            <a:off x="7352911" y="5993019"/>
            <a:ext cx="443147" cy="443147"/>
          </a:xfrm>
          <a:prstGeom prst="rect">
            <a:avLst/>
          </a:prstGeom>
        </p:spPr>
      </p:pic>
      <p:pic>
        <p:nvPicPr>
          <p:cNvPr id="10" name="Immagine 9">
            <a:extLst>
              <a:ext uri="{FF2B5EF4-FFF2-40B4-BE49-F238E27FC236}">
                <a16:creationId xmlns:a16="http://schemas.microsoft.com/office/drawing/2014/main" id="{37C189C3-6A38-8348-ACF1-DA7F3C7DA325}"/>
              </a:ext>
            </a:extLst>
          </p:cNvPr>
          <p:cNvPicPr>
            <a:picLocks noChangeAspect="1"/>
          </p:cNvPicPr>
          <p:nvPr/>
        </p:nvPicPr>
        <p:blipFill>
          <a:blip r:embed="rId5"/>
          <a:stretch>
            <a:fillRect/>
          </a:stretch>
        </p:blipFill>
        <p:spPr>
          <a:xfrm>
            <a:off x="1205129" y="1196976"/>
            <a:ext cx="4559063" cy="4540555"/>
          </a:xfrm>
          <a:prstGeom prst="rect">
            <a:avLst/>
          </a:prstGeom>
        </p:spPr>
      </p:pic>
      <p:sp>
        <p:nvSpPr>
          <p:cNvPr id="15" name="Rettangolo 14">
            <a:extLst>
              <a:ext uri="{FF2B5EF4-FFF2-40B4-BE49-F238E27FC236}">
                <a16:creationId xmlns:a16="http://schemas.microsoft.com/office/drawing/2014/main" id="{1105684C-8617-DF47-979E-9409EF325481}"/>
              </a:ext>
            </a:extLst>
          </p:cNvPr>
          <p:cNvSpPr/>
          <p:nvPr/>
        </p:nvSpPr>
        <p:spPr bwMode="auto">
          <a:xfrm>
            <a:off x="1133856" y="4775969"/>
            <a:ext cx="4727448" cy="201168"/>
          </a:xfrm>
          <a:prstGeom prst="rect">
            <a:avLst/>
          </a:prstGeom>
          <a:noFill/>
          <a:ln w="15875" cap="flat" cmpd="sng" algn="ctr">
            <a:solidFill>
              <a:srgbClr val="B1CBBD"/>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400" i="0" u="none" strike="noStrike" cap="none" normalizeH="0" baseline="0">
              <a:ln>
                <a:noFill/>
              </a:ln>
              <a:solidFill>
                <a:schemeClr val="bg1"/>
              </a:solidFill>
              <a:effectLst/>
              <a:latin typeface="Amplitude Regular" panose="02000606040000020004" pitchFamily="50" charset="0"/>
            </a:endParaRPr>
          </a:p>
        </p:txBody>
      </p:sp>
      <p:pic>
        <p:nvPicPr>
          <p:cNvPr id="17" name="Immagine 16" descr="Immagine che contiene testo, interni&#10;&#10;Descrizione generata automaticamente">
            <a:extLst>
              <a:ext uri="{FF2B5EF4-FFF2-40B4-BE49-F238E27FC236}">
                <a16:creationId xmlns:a16="http://schemas.microsoft.com/office/drawing/2014/main" id="{2AAFC222-64DB-5749-B13C-5242416311FF}"/>
              </a:ext>
            </a:extLst>
          </p:cNvPr>
          <p:cNvPicPr>
            <a:picLocks noChangeAspect="1"/>
          </p:cNvPicPr>
          <p:nvPr/>
        </p:nvPicPr>
        <p:blipFill>
          <a:blip r:embed="rId6"/>
          <a:stretch>
            <a:fillRect/>
          </a:stretch>
        </p:blipFill>
        <p:spPr>
          <a:xfrm>
            <a:off x="6619662" y="1196975"/>
            <a:ext cx="4642505" cy="2186865"/>
          </a:xfrm>
          <a:prstGeom prst="rect">
            <a:avLst/>
          </a:prstGeom>
        </p:spPr>
      </p:pic>
      <p:pic>
        <p:nvPicPr>
          <p:cNvPr id="19" name="Immagine 18" descr="Immagine che contiene testo, cielo&#10;&#10;Descrizione generata automaticamente">
            <a:extLst>
              <a:ext uri="{FF2B5EF4-FFF2-40B4-BE49-F238E27FC236}">
                <a16:creationId xmlns:a16="http://schemas.microsoft.com/office/drawing/2014/main" id="{C890F055-E0F3-4F4A-97AE-73B17FB32123}"/>
              </a:ext>
            </a:extLst>
          </p:cNvPr>
          <p:cNvPicPr>
            <a:picLocks noChangeAspect="1"/>
          </p:cNvPicPr>
          <p:nvPr/>
        </p:nvPicPr>
        <p:blipFill>
          <a:blip r:embed="rId7"/>
          <a:stretch>
            <a:fillRect/>
          </a:stretch>
        </p:blipFill>
        <p:spPr>
          <a:xfrm>
            <a:off x="6638517" y="3598196"/>
            <a:ext cx="4604794" cy="2169100"/>
          </a:xfrm>
          <a:prstGeom prst="rect">
            <a:avLst/>
          </a:prstGeom>
        </p:spPr>
      </p:pic>
      <p:sp>
        <p:nvSpPr>
          <p:cNvPr id="28" name="Rettangolo 27">
            <a:extLst>
              <a:ext uri="{FF2B5EF4-FFF2-40B4-BE49-F238E27FC236}">
                <a16:creationId xmlns:a16="http://schemas.microsoft.com/office/drawing/2014/main" id="{AD1BBD1C-D02D-524E-ADA0-F98B225AE62E}"/>
              </a:ext>
            </a:extLst>
          </p:cNvPr>
          <p:cNvSpPr/>
          <p:nvPr/>
        </p:nvSpPr>
        <p:spPr bwMode="auto">
          <a:xfrm>
            <a:off x="1120936" y="5153464"/>
            <a:ext cx="4727448" cy="201168"/>
          </a:xfrm>
          <a:prstGeom prst="rect">
            <a:avLst/>
          </a:prstGeom>
          <a:noFill/>
          <a:ln w="15875" cap="flat" cmpd="sng" algn="ctr">
            <a:solidFill>
              <a:srgbClr val="B1CBBD"/>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400" i="0" u="none" strike="noStrike" cap="none" normalizeH="0" baseline="0">
              <a:ln>
                <a:noFill/>
              </a:ln>
              <a:solidFill>
                <a:schemeClr val="bg1"/>
              </a:solidFill>
              <a:effectLst/>
              <a:latin typeface="Amplitude Regular" panose="02000606040000020004" pitchFamily="50" charset="0"/>
            </a:endParaRPr>
          </a:p>
        </p:txBody>
      </p:sp>
      <p:sp>
        <p:nvSpPr>
          <p:cNvPr id="16" name="Yuvarlatılmış Dikdörtgen 25">
            <a:extLst>
              <a:ext uri="{FF2B5EF4-FFF2-40B4-BE49-F238E27FC236}">
                <a16:creationId xmlns:a16="http://schemas.microsoft.com/office/drawing/2014/main" id="{2AC6AF03-6C5F-5F42-8224-338CBE667E41}"/>
              </a:ext>
            </a:extLst>
          </p:cNvPr>
          <p:cNvSpPr/>
          <p:nvPr/>
        </p:nvSpPr>
        <p:spPr bwMode="auto">
          <a:xfrm>
            <a:off x="517098" y="6512924"/>
            <a:ext cx="1420160" cy="216024"/>
          </a:xfrm>
          <a:prstGeom prst="roundRect">
            <a:avLst/>
          </a:prstGeom>
          <a:solidFill>
            <a:srgbClr val="13648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Recommendation System</a:t>
            </a:r>
          </a:p>
        </p:txBody>
      </p:sp>
      <p:sp>
        <p:nvSpPr>
          <p:cNvPr id="18" name="Yuvarlatılmış Dikdörtgen 26">
            <a:extLst>
              <a:ext uri="{FF2B5EF4-FFF2-40B4-BE49-F238E27FC236}">
                <a16:creationId xmlns:a16="http://schemas.microsoft.com/office/drawing/2014/main" id="{C678D55A-0839-8F4E-8776-067C5B40D8FD}"/>
              </a:ext>
            </a:extLst>
          </p:cNvPr>
          <p:cNvSpPr/>
          <p:nvPr/>
        </p:nvSpPr>
        <p:spPr bwMode="auto">
          <a:xfrm>
            <a:off x="1948397" y="6512923"/>
            <a:ext cx="1420160" cy="217325"/>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fontAlgn="base">
              <a:spcBef>
                <a:spcPct val="0"/>
              </a:spcBef>
              <a:spcAft>
                <a:spcPct val="0"/>
              </a:spcAft>
            </a:pPr>
            <a:r>
              <a:rPr lang="en-US" sz="900">
                <a:solidFill>
                  <a:schemeClr val="bg1"/>
                </a:solidFill>
                <a:latin typeface="Lato" panose="020F0502020204030203" pitchFamily="34" charset="0"/>
                <a:ea typeface="Lato" panose="020F0502020204030203" pitchFamily="34" charset="0"/>
                <a:cs typeface="Lato" panose="020F0502020204030203" pitchFamily="34" charset="0"/>
              </a:rPr>
              <a:t>Price Prediction</a:t>
            </a:r>
          </a:p>
        </p:txBody>
      </p:sp>
      <p:sp>
        <p:nvSpPr>
          <p:cNvPr id="20" name="Yuvarlatılmış Dikdörtgen 28">
            <a:extLst>
              <a:ext uri="{FF2B5EF4-FFF2-40B4-BE49-F238E27FC236}">
                <a16:creationId xmlns:a16="http://schemas.microsoft.com/office/drawing/2014/main" id="{95F48725-D3F0-724D-AF59-806B893A5B7B}"/>
              </a:ext>
            </a:extLst>
          </p:cNvPr>
          <p:cNvSpPr/>
          <p:nvPr/>
        </p:nvSpPr>
        <p:spPr bwMode="auto">
          <a:xfrm>
            <a:off x="3379696" y="6511622"/>
            <a:ext cx="1420160" cy="217326"/>
          </a:xfrm>
          <a:prstGeom prst="roundRect">
            <a:avLst/>
          </a:prstGeom>
          <a:solidFill>
            <a:srgbClr val="B1CBBD"/>
          </a:solidFill>
          <a:ln w="9525"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900" i="0" u="none" strike="noStrike" cap="none" normalizeH="0" baseline="0">
                <a:ln>
                  <a:noFill/>
                </a:ln>
                <a:solidFill>
                  <a:schemeClr val="bg1"/>
                </a:solidFill>
                <a:effectLst/>
                <a:latin typeface="Lato" panose="020F0502020204030203" pitchFamily="34" charset="0"/>
                <a:ea typeface="Lato" panose="020F0502020204030203" pitchFamily="34" charset="0"/>
                <a:cs typeface="Lato" panose="020F0502020204030203" pitchFamily="34" charset="0"/>
              </a:rPr>
              <a:t>Sentiment Analysis</a:t>
            </a:r>
          </a:p>
        </p:txBody>
      </p:sp>
    </p:spTree>
    <p:extLst>
      <p:ext uri="{BB962C8B-B14F-4D97-AF65-F5344CB8AC3E}">
        <p14:creationId xmlns:p14="http://schemas.microsoft.com/office/powerpoint/2010/main" val="31337980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GTM Slide Theme">
  <a:themeElements>
    <a:clrScheme name="Personalizzati 1">
      <a:dk1>
        <a:srgbClr val="000000"/>
      </a:dk1>
      <a:lt1>
        <a:srgbClr val="FFFFFF"/>
      </a:lt1>
      <a:dk2>
        <a:srgbClr val="656565"/>
      </a:dk2>
      <a:lt2>
        <a:srgbClr val="F78307"/>
      </a:lt2>
      <a:accent1>
        <a:srgbClr val="8D8E87"/>
      </a:accent1>
      <a:accent2>
        <a:srgbClr val="858B39"/>
      </a:accent2>
      <a:accent3>
        <a:srgbClr val="73B2CB"/>
      </a:accent3>
      <a:accent4>
        <a:srgbClr val="18668D"/>
      </a:accent4>
      <a:accent5>
        <a:srgbClr val="582C83"/>
      </a:accent5>
      <a:accent6>
        <a:srgbClr val="47403F"/>
      </a:accent6>
      <a:hlink>
        <a:srgbClr val="0000FF"/>
      </a:hlink>
      <a:folHlink>
        <a:srgbClr val="800080"/>
      </a:folHlink>
    </a:clrScheme>
    <a:fontScheme name="Custom 11">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4"/>
        </a:solidFill>
        <a:ln w="9525" cap="flat" cmpd="sng" algn="ctr">
          <a:noFill/>
          <a:prstDash val="solid"/>
          <a:round/>
          <a:headEnd type="none" w="med" len="med"/>
          <a:tailEnd type="none" w="med" len="med"/>
        </a:ln>
        <a:effectLst/>
      </a:spPr>
      <a:bodyPr vert="horz" wrap="none" lIns="91440" tIns="45720" rIns="91440" bIns="45720" numCol="1" rtlCol="0" anchor="b"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1400" i="0" u="none" strike="noStrike" cap="none" normalizeH="0" baseline="0" dirty="0" smtClean="0">
            <a:ln>
              <a:noFill/>
            </a:ln>
            <a:solidFill>
              <a:schemeClr val="bg1"/>
            </a:solidFill>
            <a:effectLst/>
            <a:latin typeface="Amplitude Regular" panose="02000606040000020004" pitchFamily="50" charset="0"/>
          </a:defRPr>
        </a:defPPr>
      </a:lstStyle>
    </a:spDef>
    <a:txDef>
      <a:spPr>
        <a:noFill/>
      </a:spPr>
      <a:bodyPr wrap="square" rtlCol="0">
        <a:sp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21F278A53DE8A5429C07CB4F9B1BC044" ma:contentTypeVersion="4" ma:contentTypeDescription="Crear nuevo documento." ma:contentTypeScope="" ma:versionID="2691a0939979abc5d2318cb48fc51d2a">
  <xsd:schema xmlns:xsd="http://www.w3.org/2001/XMLSchema" xmlns:xs="http://www.w3.org/2001/XMLSchema" xmlns:p="http://schemas.microsoft.com/office/2006/metadata/properties" xmlns:ns2="4ff882d6-f163-4c23-9e50-10ef2b5e7d15" targetNamespace="http://schemas.microsoft.com/office/2006/metadata/properties" ma:root="true" ma:fieldsID="0213054ecc8482e1102c55a8ba296ecf" ns2:_="">
    <xsd:import namespace="4ff882d6-f163-4c23-9e50-10ef2b5e7d15"/>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ff882d6-f163-4c23-9e50-10ef2b5e7d1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97D1C9D-90A5-4A08-B7BC-9FBBF15285DA}">
  <ds:schemaRefs>
    <ds:schemaRef ds:uri="http://schemas.microsoft.com/sharepoint/v3/contenttype/forms"/>
  </ds:schemaRefs>
</ds:datastoreItem>
</file>

<file path=customXml/itemProps2.xml><?xml version="1.0" encoding="utf-8"?>
<ds:datastoreItem xmlns:ds="http://schemas.openxmlformats.org/officeDocument/2006/customXml" ds:itemID="{73C13462-3B21-4615-B730-886F60AA0369}">
  <ds:schemaRefs>
    <ds:schemaRef ds:uri="4ff882d6-f163-4c23-9e50-10ef2b5e7d1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2877061-AD0E-4E5C-ADFC-DA37EA9CBF83}">
  <ds:schemaRefs>
    <ds:schemaRef ds:uri="4ff882d6-f163-4c23-9e50-10ef2b5e7d1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2392</Words>
  <Application>Microsoft Macintosh PowerPoint</Application>
  <PresentationFormat>Widescreen</PresentationFormat>
  <Paragraphs>427</Paragraphs>
  <Slides>38</Slides>
  <Notes>11</Notes>
  <HiddenSlides>0</HiddenSlides>
  <MMClips>0</MMClips>
  <ScaleCrop>false</ScaleCrop>
  <HeadingPairs>
    <vt:vector size="8" baseType="variant">
      <vt:variant>
        <vt:lpstr>Caratteri utilizzati</vt:lpstr>
      </vt:variant>
      <vt:variant>
        <vt:i4>10</vt:i4>
      </vt:variant>
      <vt:variant>
        <vt:lpstr>Tema</vt:lpstr>
      </vt:variant>
      <vt:variant>
        <vt:i4>1</vt:i4>
      </vt:variant>
      <vt:variant>
        <vt:lpstr>Server OLE incorporati</vt:lpstr>
      </vt:variant>
      <vt:variant>
        <vt:i4>1</vt:i4>
      </vt:variant>
      <vt:variant>
        <vt:lpstr>Titoli diapositive</vt:lpstr>
      </vt:variant>
      <vt:variant>
        <vt:i4>38</vt:i4>
      </vt:variant>
    </vt:vector>
  </HeadingPairs>
  <TitlesOfParts>
    <vt:vector size="50" baseType="lpstr">
      <vt:lpstr>Amplitude Regular</vt:lpstr>
      <vt:lpstr>Arial</vt:lpstr>
      <vt:lpstr>Calibri</vt:lpstr>
      <vt:lpstr>Cambria Math</vt:lpstr>
      <vt:lpstr>Lato</vt:lpstr>
      <vt:lpstr>Raleway</vt:lpstr>
      <vt:lpstr>SF Pro Light</vt:lpstr>
      <vt:lpstr>Symbol</vt:lpstr>
      <vt:lpstr>Trebuchet MS</vt:lpstr>
      <vt:lpstr>Wingdings</vt:lpstr>
      <vt:lpstr>GTM Slide Theme</vt:lpstr>
      <vt:lpstr>think-cell Slide</vt:lpstr>
      <vt:lpstr>Airbnb Listings in  London, United Kingdom </vt:lpstr>
      <vt:lpstr>OUR TEAM MEMBERS</vt:lpstr>
      <vt:lpstr>TABLE OF CONTENT</vt:lpstr>
      <vt:lpstr>PROBLEM AND MOTIVATION</vt:lpstr>
      <vt:lpstr>ABOUT THE DATA </vt:lpstr>
      <vt:lpstr>LISTINGS RECOMMENDATION</vt:lpstr>
      <vt:lpstr>ALGORITHMS SPECIFICITIES: COSINE SIMILARITY</vt:lpstr>
      <vt:lpstr>THE RECOMMENDER FUNCTION</vt:lpstr>
      <vt:lpstr>RECOMMENDATION IN ACTION</vt:lpstr>
      <vt:lpstr>PRICE PREDICTION</vt:lpstr>
      <vt:lpstr>PREPROCESSING STEPS</vt:lpstr>
      <vt:lpstr>PREPROCESSING AMENITIES</vt:lpstr>
      <vt:lpstr>PREPROCESSING NEIGHBORHOOD</vt:lpstr>
      <vt:lpstr>TRAINING MACHINE LEARNING MODELS</vt:lpstr>
      <vt:lpstr>TRAINING MACHINE LEARNING MODELS</vt:lpstr>
      <vt:lpstr>THE BEST MODEL</vt:lpstr>
      <vt:lpstr>UNSUPERVISED LEARNING ALGORITHM</vt:lpstr>
      <vt:lpstr>PREPROCESSING STEPS</vt:lpstr>
      <vt:lpstr>SENTIMENT ANALYSIS – ESTIMATING POLARITY WITH VADER</vt:lpstr>
      <vt:lpstr>SENTIMENT ANALYSIS – CORRELATION BETWEEN FEATURES AND POLARITY</vt:lpstr>
      <vt:lpstr>EXPLORING NEIGHBORHOODS</vt:lpstr>
      <vt:lpstr>INVESTIGATING POSITIVE AND NEGATIVE COMMENTS</vt:lpstr>
      <vt:lpstr>IMPACT ON AIRBNB’S BUSINESS MODEL AND REVENUE</vt:lpstr>
      <vt:lpstr>THANK YOU! </vt:lpstr>
      <vt:lpstr>IMPACT ON AIRBNB’S BUSINESS MODEL AND REVENUE</vt:lpstr>
      <vt:lpstr>GITHUB REPOSITORY</vt:lpstr>
      <vt:lpstr>REMOVING OUTLIERS</vt:lpstr>
      <vt:lpstr>PREPROCESSING DATA</vt:lpstr>
      <vt:lpstr>FILLING MISSING VALUES</vt:lpstr>
      <vt:lpstr>FEATURE ENGINEERING</vt:lpstr>
      <vt:lpstr>NEURAL NETWORK WITH KERAS</vt:lpstr>
      <vt:lpstr>PREPROCESSING DATA – DETECTING LANGUAGES</vt:lpstr>
      <vt:lpstr>DISTRIBUTION OF LISTINGS ON MAP USING FOLIUM</vt:lpstr>
      <vt:lpstr>TEXT CLEANING USING REGEX AND NLTK</vt:lpstr>
      <vt:lpstr>CREATING A WORDCLOUD FROM WORD COUNTS</vt:lpstr>
      <vt:lpstr>THE WEB APP: MODULE 1</vt:lpstr>
      <vt:lpstr>THE WEB APP: MODULE 2</vt:lpstr>
      <vt:lpstr>THE WEB APP: MODULE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Rocco , Fabrizio</dc:creator>
  <cp:lastModifiedBy>Rocco , Fabrizio</cp:lastModifiedBy>
  <cp:revision>1</cp:revision>
  <dcterms:created xsi:type="dcterms:W3CDTF">2022-03-12T22:16:26Z</dcterms:created>
  <dcterms:modified xsi:type="dcterms:W3CDTF">2022-03-16T12:58:45Z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0x01010021F278A53DE8A5429C07CB4F9B1BC044</vt:lpwstr>
  </property>
</Properties>
</file>